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58" r:id="rId4"/>
    <p:sldId id="266" r:id="rId5"/>
    <p:sldId id="264" r:id="rId6"/>
    <p:sldId id="259" r:id="rId7"/>
    <p:sldId id="265" r:id="rId8"/>
    <p:sldId id="269" r:id="rId9"/>
    <p:sldId id="271"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9ED0"/>
    <a:srgbClr val="0051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316" autoAdjust="0"/>
  </p:normalViewPr>
  <p:slideViewPr>
    <p:cSldViewPr snapToGrid="0">
      <p:cViewPr varScale="1">
        <p:scale>
          <a:sx n="58" d="100"/>
          <a:sy n="58" d="100"/>
        </p:scale>
        <p:origin x="3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2F42F6-902F-417E-8198-7E742444BFDB}"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59AD3E32-7E8E-4C6E-B4DD-5F0D656A4D4B}">
      <dgm:prSet/>
      <dgm:spPr/>
      <dgm:t>
        <a:bodyPr/>
        <a:lstStyle/>
        <a:p>
          <a:r>
            <a:rPr lang="en-US" b="1" dirty="0"/>
            <a:t>EDUCATION</a:t>
          </a:r>
          <a:endParaRPr lang="en-US" dirty="0"/>
        </a:p>
      </dgm:t>
    </dgm:pt>
    <dgm:pt modelId="{C288DE23-23C6-4376-88AB-0AAA1C40DD0C}" type="parTrans" cxnId="{3DAE3100-804E-4964-BB65-5D0663E19644}">
      <dgm:prSet/>
      <dgm:spPr/>
      <dgm:t>
        <a:bodyPr/>
        <a:lstStyle/>
        <a:p>
          <a:endParaRPr lang="en-US"/>
        </a:p>
      </dgm:t>
    </dgm:pt>
    <dgm:pt modelId="{86F7A9AE-2FC2-4A00-A4E7-3560575B95D6}" type="sibTrans" cxnId="{3DAE3100-804E-4964-BB65-5D0663E19644}">
      <dgm:prSet/>
      <dgm:spPr/>
      <dgm:t>
        <a:bodyPr/>
        <a:lstStyle/>
        <a:p>
          <a:endParaRPr lang="en-US"/>
        </a:p>
      </dgm:t>
    </dgm:pt>
    <dgm:pt modelId="{FAC3F2CA-B030-450E-9AAA-6FE973181971}">
      <dgm:prSet/>
      <dgm:spPr/>
      <dgm:t>
        <a:bodyPr/>
        <a:lstStyle/>
        <a:p>
          <a:r>
            <a:rPr lang="en-US" dirty="0"/>
            <a:t>14,000 youth participated in programs to improve their future </a:t>
          </a:r>
        </a:p>
      </dgm:t>
    </dgm:pt>
    <dgm:pt modelId="{E9B06036-26EF-4422-A107-0F80E8F6E297}" type="parTrans" cxnId="{A99857CC-0825-424B-9ED2-D192BB2AADF3}">
      <dgm:prSet/>
      <dgm:spPr/>
      <dgm:t>
        <a:bodyPr/>
        <a:lstStyle/>
        <a:p>
          <a:endParaRPr lang="en-US"/>
        </a:p>
      </dgm:t>
    </dgm:pt>
    <dgm:pt modelId="{5B8D76D2-D876-463B-A260-4935B658E8CA}" type="sibTrans" cxnId="{A99857CC-0825-424B-9ED2-D192BB2AADF3}">
      <dgm:prSet/>
      <dgm:spPr/>
      <dgm:t>
        <a:bodyPr/>
        <a:lstStyle/>
        <a:p>
          <a:endParaRPr lang="en-US"/>
        </a:p>
      </dgm:t>
    </dgm:pt>
    <dgm:pt modelId="{DC5F1CF4-D0BD-43B6-A4FC-288BBCEA3E1E}">
      <dgm:prSet/>
      <dgm:spPr/>
      <dgm:t>
        <a:bodyPr/>
        <a:lstStyle/>
        <a:p>
          <a:r>
            <a:rPr lang="en-US" dirty="0"/>
            <a:t>589 parents received parenting education and support </a:t>
          </a:r>
        </a:p>
      </dgm:t>
    </dgm:pt>
    <dgm:pt modelId="{DC7CF9F4-D5A2-41F2-AB4F-DAEFF4B35317}" type="parTrans" cxnId="{DB94F066-271E-4334-9F19-57F77CED871E}">
      <dgm:prSet/>
      <dgm:spPr/>
      <dgm:t>
        <a:bodyPr/>
        <a:lstStyle/>
        <a:p>
          <a:endParaRPr lang="en-US"/>
        </a:p>
      </dgm:t>
    </dgm:pt>
    <dgm:pt modelId="{B8FCF7A7-DC83-4FAA-90D8-C72413616365}" type="sibTrans" cxnId="{DB94F066-271E-4334-9F19-57F77CED871E}">
      <dgm:prSet/>
      <dgm:spPr/>
      <dgm:t>
        <a:bodyPr/>
        <a:lstStyle/>
        <a:p>
          <a:endParaRPr lang="en-US"/>
        </a:p>
      </dgm:t>
    </dgm:pt>
    <dgm:pt modelId="{24D7B9C6-4B55-4948-8929-C84A435F9735}">
      <dgm:prSet/>
      <dgm:spPr/>
      <dgm:t>
        <a:bodyPr/>
        <a:lstStyle/>
        <a:p>
          <a:r>
            <a:rPr lang="en-US" dirty="0"/>
            <a:t>1,000 welcome baby visits</a:t>
          </a:r>
        </a:p>
      </dgm:t>
    </dgm:pt>
    <dgm:pt modelId="{6916B6D8-F801-4431-893F-F054E7ADF3FD}" type="parTrans" cxnId="{C3E9D134-5602-4C9D-A317-AA8ABC307C02}">
      <dgm:prSet/>
      <dgm:spPr/>
      <dgm:t>
        <a:bodyPr/>
        <a:lstStyle/>
        <a:p>
          <a:endParaRPr lang="en-US"/>
        </a:p>
      </dgm:t>
    </dgm:pt>
    <dgm:pt modelId="{25D37A33-A92C-484D-A1B8-3A8C3EB09591}" type="sibTrans" cxnId="{C3E9D134-5602-4C9D-A317-AA8ABC307C02}">
      <dgm:prSet/>
      <dgm:spPr/>
      <dgm:t>
        <a:bodyPr/>
        <a:lstStyle/>
        <a:p>
          <a:endParaRPr lang="en-US"/>
        </a:p>
      </dgm:t>
    </dgm:pt>
    <dgm:pt modelId="{4858BE2D-C28F-43C8-B2AA-D2252BD5800F}">
      <dgm:prSet/>
      <dgm:spPr/>
      <dgm:t>
        <a:bodyPr/>
        <a:lstStyle/>
        <a:p>
          <a:r>
            <a:rPr lang="en-US" b="1"/>
            <a:t>FINANCIAL STABILITY</a:t>
          </a:r>
          <a:endParaRPr lang="en-US"/>
        </a:p>
      </dgm:t>
    </dgm:pt>
    <dgm:pt modelId="{C1F2C099-EA22-4B05-984B-19B5DFB29458}" type="parTrans" cxnId="{60DBADB8-5D84-4E67-B719-C39263E8634B}">
      <dgm:prSet/>
      <dgm:spPr/>
      <dgm:t>
        <a:bodyPr/>
        <a:lstStyle/>
        <a:p>
          <a:endParaRPr lang="en-US"/>
        </a:p>
      </dgm:t>
    </dgm:pt>
    <dgm:pt modelId="{70CD0D3C-B0A7-4642-B888-32D4A071528A}" type="sibTrans" cxnId="{60DBADB8-5D84-4E67-B719-C39263E8634B}">
      <dgm:prSet/>
      <dgm:spPr/>
      <dgm:t>
        <a:bodyPr/>
        <a:lstStyle/>
        <a:p>
          <a:endParaRPr lang="en-US"/>
        </a:p>
      </dgm:t>
    </dgm:pt>
    <dgm:pt modelId="{87218834-C414-4535-8E79-173EB60D2CBA}">
      <dgm:prSet/>
      <dgm:spPr/>
      <dgm:t>
        <a:bodyPr/>
        <a:lstStyle/>
        <a:p>
          <a:r>
            <a:rPr lang="en-US" dirty="0"/>
            <a:t>28,100 nights of shelter provided </a:t>
          </a:r>
        </a:p>
      </dgm:t>
    </dgm:pt>
    <dgm:pt modelId="{C035B744-7DE3-4428-90A7-4E3384EA8933}" type="parTrans" cxnId="{ED5E38E0-EC25-4794-BB89-B8AB5DB8B1CD}">
      <dgm:prSet/>
      <dgm:spPr/>
      <dgm:t>
        <a:bodyPr/>
        <a:lstStyle/>
        <a:p>
          <a:endParaRPr lang="en-US"/>
        </a:p>
      </dgm:t>
    </dgm:pt>
    <dgm:pt modelId="{864F7A93-FA6E-4F00-B6D6-39DB6B003738}" type="sibTrans" cxnId="{ED5E38E0-EC25-4794-BB89-B8AB5DB8B1CD}">
      <dgm:prSet/>
      <dgm:spPr/>
      <dgm:t>
        <a:bodyPr/>
        <a:lstStyle/>
        <a:p>
          <a:endParaRPr lang="en-US"/>
        </a:p>
      </dgm:t>
    </dgm:pt>
    <dgm:pt modelId="{96AC28BD-A793-4075-AB73-2F0C447AD0B0}">
      <dgm:prSet/>
      <dgm:spPr/>
      <dgm:t>
        <a:bodyPr/>
        <a:lstStyle/>
        <a:p>
          <a:r>
            <a:rPr lang="en-US" dirty="0"/>
            <a:t>5,300 people received budget counseling &amp; financial education </a:t>
          </a:r>
        </a:p>
      </dgm:t>
    </dgm:pt>
    <dgm:pt modelId="{8F25379D-5EA3-4F54-974F-2EB80BF5243C}" type="parTrans" cxnId="{C0BCC766-F902-473F-862C-24B960E0C691}">
      <dgm:prSet/>
      <dgm:spPr/>
      <dgm:t>
        <a:bodyPr/>
        <a:lstStyle/>
        <a:p>
          <a:endParaRPr lang="en-US"/>
        </a:p>
      </dgm:t>
    </dgm:pt>
    <dgm:pt modelId="{146BE595-7F14-4C71-B8C1-1B097366F5AD}" type="sibTrans" cxnId="{C0BCC766-F902-473F-862C-24B960E0C691}">
      <dgm:prSet/>
      <dgm:spPr/>
      <dgm:t>
        <a:bodyPr/>
        <a:lstStyle/>
        <a:p>
          <a:endParaRPr lang="en-US"/>
        </a:p>
      </dgm:t>
    </dgm:pt>
    <dgm:pt modelId="{17DFEEB8-AC47-40EE-BE59-AFBC436791B6}">
      <dgm:prSet/>
      <dgm:spPr/>
      <dgm:t>
        <a:bodyPr/>
        <a:lstStyle/>
        <a:p>
          <a:r>
            <a:rPr lang="en-US" dirty="0"/>
            <a:t>779 families received housing assistance </a:t>
          </a:r>
        </a:p>
      </dgm:t>
    </dgm:pt>
    <dgm:pt modelId="{202BDE34-A311-417E-B8D5-35491AFC4E8C}" type="parTrans" cxnId="{BA78DE44-CA9D-4A0B-8647-FC4BD54DB1DB}">
      <dgm:prSet/>
      <dgm:spPr/>
      <dgm:t>
        <a:bodyPr/>
        <a:lstStyle/>
        <a:p>
          <a:endParaRPr lang="en-US"/>
        </a:p>
      </dgm:t>
    </dgm:pt>
    <dgm:pt modelId="{66C95F74-7037-4C45-A460-1E5C17C4A886}" type="sibTrans" cxnId="{BA78DE44-CA9D-4A0B-8647-FC4BD54DB1DB}">
      <dgm:prSet/>
      <dgm:spPr/>
      <dgm:t>
        <a:bodyPr/>
        <a:lstStyle/>
        <a:p>
          <a:endParaRPr lang="en-US"/>
        </a:p>
      </dgm:t>
    </dgm:pt>
    <dgm:pt modelId="{C870DA82-0EC1-426D-8641-A1DE3AE9E9BB}">
      <dgm:prSet/>
      <dgm:spPr/>
      <dgm:t>
        <a:bodyPr/>
        <a:lstStyle/>
        <a:p>
          <a:r>
            <a:rPr lang="en-US" b="1"/>
            <a:t>HEALTH</a:t>
          </a:r>
          <a:endParaRPr lang="en-US"/>
        </a:p>
      </dgm:t>
    </dgm:pt>
    <dgm:pt modelId="{C4731B39-4123-4DE5-A049-0D39532E6ECA}" type="parTrans" cxnId="{3785942A-0426-4555-A178-894B825BCF07}">
      <dgm:prSet/>
      <dgm:spPr/>
      <dgm:t>
        <a:bodyPr/>
        <a:lstStyle/>
        <a:p>
          <a:endParaRPr lang="en-US"/>
        </a:p>
      </dgm:t>
    </dgm:pt>
    <dgm:pt modelId="{148AA3A4-6527-417E-B1EC-0178966664FA}" type="sibTrans" cxnId="{3785942A-0426-4555-A178-894B825BCF07}">
      <dgm:prSet/>
      <dgm:spPr/>
      <dgm:t>
        <a:bodyPr/>
        <a:lstStyle/>
        <a:p>
          <a:endParaRPr lang="en-US"/>
        </a:p>
      </dgm:t>
    </dgm:pt>
    <dgm:pt modelId="{9127174C-6748-4DC1-AD28-6A07C36523AF}">
      <dgm:prSet/>
      <dgm:spPr/>
      <dgm:t>
        <a:bodyPr/>
        <a:lstStyle/>
        <a:p>
          <a:r>
            <a:rPr lang="en-US" dirty="0"/>
            <a:t>455 students received weekly counseling services</a:t>
          </a:r>
        </a:p>
      </dgm:t>
    </dgm:pt>
    <dgm:pt modelId="{A58B88E5-0310-47F0-9DBB-B1DBC46506BE}" type="parTrans" cxnId="{C5656708-B9B9-4CDA-B629-B6F21AE793E2}">
      <dgm:prSet/>
      <dgm:spPr/>
      <dgm:t>
        <a:bodyPr/>
        <a:lstStyle/>
        <a:p>
          <a:endParaRPr lang="en-US"/>
        </a:p>
      </dgm:t>
    </dgm:pt>
    <dgm:pt modelId="{B02A8CA7-9769-4781-A641-9DACF9BD07C3}" type="sibTrans" cxnId="{C5656708-B9B9-4CDA-B629-B6F21AE793E2}">
      <dgm:prSet/>
      <dgm:spPr/>
      <dgm:t>
        <a:bodyPr/>
        <a:lstStyle/>
        <a:p>
          <a:endParaRPr lang="en-US"/>
        </a:p>
      </dgm:t>
    </dgm:pt>
    <dgm:pt modelId="{5DDC935D-F93D-41E9-B3EA-7CAD3A4CA34F}">
      <dgm:prSet/>
      <dgm:spPr/>
      <dgm:t>
        <a:bodyPr/>
        <a:lstStyle/>
        <a:p>
          <a:r>
            <a:rPr lang="en-US" dirty="0"/>
            <a:t>76,000 meals delivered to the homebound </a:t>
          </a:r>
        </a:p>
      </dgm:t>
    </dgm:pt>
    <dgm:pt modelId="{D9C8C1D5-D4F9-42F9-B8CD-B8E336548685}" type="parTrans" cxnId="{4B2CCEA6-10E1-48EA-BBE0-2B9D71129442}">
      <dgm:prSet/>
      <dgm:spPr/>
      <dgm:t>
        <a:bodyPr/>
        <a:lstStyle/>
        <a:p>
          <a:endParaRPr lang="en-US"/>
        </a:p>
      </dgm:t>
    </dgm:pt>
    <dgm:pt modelId="{44FFD73F-F7A6-48C9-9558-B16679CFDB38}" type="sibTrans" cxnId="{4B2CCEA6-10E1-48EA-BBE0-2B9D71129442}">
      <dgm:prSet/>
      <dgm:spPr/>
      <dgm:t>
        <a:bodyPr/>
        <a:lstStyle/>
        <a:p>
          <a:endParaRPr lang="en-US"/>
        </a:p>
      </dgm:t>
    </dgm:pt>
    <dgm:pt modelId="{640E486C-DF81-4294-A1CA-7A4852D08ED3}">
      <dgm:prSet/>
      <dgm:spPr/>
      <dgm:t>
        <a:bodyPr/>
        <a:lstStyle/>
        <a:p>
          <a:r>
            <a:rPr lang="en-US" dirty="0"/>
            <a:t>19,200 nutritious meals and snacks provided to students </a:t>
          </a:r>
        </a:p>
      </dgm:t>
    </dgm:pt>
    <dgm:pt modelId="{89ABEB9C-4060-4FAE-9E5C-D0BD764F3486}" type="parTrans" cxnId="{78E131B3-B576-4A9E-AFF3-E44CCFF2BC86}">
      <dgm:prSet/>
      <dgm:spPr/>
      <dgm:t>
        <a:bodyPr/>
        <a:lstStyle/>
        <a:p>
          <a:endParaRPr lang="en-US"/>
        </a:p>
      </dgm:t>
    </dgm:pt>
    <dgm:pt modelId="{0EDAEDCD-0046-4C08-A249-7F2FA854BE49}" type="sibTrans" cxnId="{78E131B3-B576-4A9E-AFF3-E44CCFF2BC86}">
      <dgm:prSet/>
      <dgm:spPr/>
      <dgm:t>
        <a:bodyPr/>
        <a:lstStyle/>
        <a:p>
          <a:endParaRPr lang="en-US"/>
        </a:p>
      </dgm:t>
    </dgm:pt>
    <dgm:pt modelId="{D6854896-678D-4568-98F9-C4810129695E}" type="pres">
      <dgm:prSet presAssocID="{822F42F6-902F-417E-8198-7E742444BFDB}" presName="Name0" presStyleCnt="0">
        <dgm:presLayoutVars>
          <dgm:dir/>
          <dgm:animLvl val="lvl"/>
          <dgm:resizeHandles val="exact"/>
        </dgm:presLayoutVars>
      </dgm:prSet>
      <dgm:spPr/>
    </dgm:pt>
    <dgm:pt modelId="{2484E5CF-0F16-45CA-B245-C2C5B77A7F82}" type="pres">
      <dgm:prSet presAssocID="{59AD3E32-7E8E-4C6E-B4DD-5F0D656A4D4B}" presName="composite" presStyleCnt="0"/>
      <dgm:spPr/>
    </dgm:pt>
    <dgm:pt modelId="{7D6D7AC0-B8E4-42FE-9AFA-005185F568A4}" type="pres">
      <dgm:prSet presAssocID="{59AD3E32-7E8E-4C6E-B4DD-5F0D656A4D4B}" presName="parTx" presStyleLbl="alignNode1" presStyleIdx="0" presStyleCnt="3">
        <dgm:presLayoutVars>
          <dgm:chMax val="0"/>
          <dgm:chPref val="0"/>
          <dgm:bulletEnabled val="1"/>
        </dgm:presLayoutVars>
      </dgm:prSet>
      <dgm:spPr/>
    </dgm:pt>
    <dgm:pt modelId="{E3839932-02C7-401F-B87C-1DA4996CBCDD}" type="pres">
      <dgm:prSet presAssocID="{59AD3E32-7E8E-4C6E-B4DD-5F0D656A4D4B}" presName="desTx" presStyleLbl="alignAccFollowNode1" presStyleIdx="0" presStyleCnt="3">
        <dgm:presLayoutVars>
          <dgm:bulletEnabled val="1"/>
        </dgm:presLayoutVars>
      </dgm:prSet>
      <dgm:spPr/>
    </dgm:pt>
    <dgm:pt modelId="{940619D1-23FB-4F24-8EE3-2CCFA7231F5D}" type="pres">
      <dgm:prSet presAssocID="{86F7A9AE-2FC2-4A00-A4E7-3560575B95D6}" presName="space" presStyleCnt="0"/>
      <dgm:spPr/>
    </dgm:pt>
    <dgm:pt modelId="{26C1FA76-2E45-4443-B582-A0BDEE27736A}" type="pres">
      <dgm:prSet presAssocID="{4858BE2D-C28F-43C8-B2AA-D2252BD5800F}" presName="composite" presStyleCnt="0"/>
      <dgm:spPr/>
    </dgm:pt>
    <dgm:pt modelId="{BEA87E09-88B7-43D9-86BB-87AC4ECC06A1}" type="pres">
      <dgm:prSet presAssocID="{4858BE2D-C28F-43C8-B2AA-D2252BD5800F}" presName="parTx" presStyleLbl="alignNode1" presStyleIdx="1" presStyleCnt="3">
        <dgm:presLayoutVars>
          <dgm:chMax val="0"/>
          <dgm:chPref val="0"/>
          <dgm:bulletEnabled val="1"/>
        </dgm:presLayoutVars>
      </dgm:prSet>
      <dgm:spPr/>
    </dgm:pt>
    <dgm:pt modelId="{C917CEED-93C1-4A32-8DDD-7D1D2E77A429}" type="pres">
      <dgm:prSet presAssocID="{4858BE2D-C28F-43C8-B2AA-D2252BD5800F}" presName="desTx" presStyleLbl="alignAccFollowNode1" presStyleIdx="1" presStyleCnt="3">
        <dgm:presLayoutVars>
          <dgm:bulletEnabled val="1"/>
        </dgm:presLayoutVars>
      </dgm:prSet>
      <dgm:spPr/>
    </dgm:pt>
    <dgm:pt modelId="{B12CFD4D-D30B-45C1-9379-D52D4F2D4646}" type="pres">
      <dgm:prSet presAssocID="{70CD0D3C-B0A7-4642-B888-32D4A071528A}" presName="space" presStyleCnt="0"/>
      <dgm:spPr/>
    </dgm:pt>
    <dgm:pt modelId="{71704CA9-96B5-41AF-8D48-5122A9E91451}" type="pres">
      <dgm:prSet presAssocID="{C870DA82-0EC1-426D-8641-A1DE3AE9E9BB}" presName="composite" presStyleCnt="0"/>
      <dgm:spPr/>
    </dgm:pt>
    <dgm:pt modelId="{04AC4D07-47F4-463F-9F2A-A8D9F301258E}" type="pres">
      <dgm:prSet presAssocID="{C870DA82-0EC1-426D-8641-A1DE3AE9E9BB}" presName="parTx" presStyleLbl="alignNode1" presStyleIdx="2" presStyleCnt="3">
        <dgm:presLayoutVars>
          <dgm:chMax val="0"/>
          <dgm:chPref val="0"/>
          <dgm:bulletEnabled val="1"/>
        </dgm:presLayoutVars>
      </dgm:prSet>
      <dgm:spPr/>
    </dgm:pt>
    <dgm:pt modelId="{9174AAA5-C874-4F78-8FF1-E36DDA9BB8AF}" type="pres">
      <dgm:prSet presAssocID="{C870DA82-0EC1-426D-8641-A1DE3AE9E9BB}" presName="desTx" presStyleLbl="alignAccFollowNode1" presStyleIdx="2" presStyleCnt="3">
        <dgm:presLayoutVars>
          <dgm:bulletEnabled val="1"/>
        </dgm:presLayoutVars>
      </dgm:prSet>
      <dgm:spPr/>
    </dgm:pt>
  </dgm:ptLst>
  <dgm:cxnLst>
    <dgm:cxn modelId="{3DAE3100-804E-4964-BB65-5D0663E19644}" srcId="{822F42F6-902F-417E-8198-7E742444BFDB}" destId="{59AD3E32-7E8E-4C6E-B4DD-5F0D656A4D4B}" srcOrd="0" destOrd="0" parTransId="{C288DE23-23C6-4376-88AB-0AAA1C40DD0C}" sibTransId="{86F7A9AE-2FC2-4A00-A4E7-3560575B95D6}"/>
    <dgm:cxn modelId="{7CE5F004-6890-451A-8771-BCFB3D60CA4D}" type="presOf" srcId="{24D7B9C6-4B55-4948-8929-C84A435F9735}" destId="{E3839932-02C7-401F-B87C-1DA4996CBCDD}" srcOrd="0" destOrd="2" presId="urn:microsoft.com/office/officeart/2005/8/layout/hList1"/>
    <dgm:cxn modelId="{C5656708-B9B9-4CDA-B629-B6F21AE793E2}" srcId="{C870DA82-0EC1-426D-8641-A1DE3AE9E9BB}" destId="{9127174C-6748-4DC1-AD28-6A07C36523AF}" srcOrd="0" destOrd="0" parTransId="{A58B88E5-0310-47F0-9DBB-B1DBC46506BE}" sibTransId="{B02A8CA7-9769-4781-A641-9DACF9BD07C3}"/>
    <dgm:cxn modelId="{A331AE0E-44AB-47B9-827E-4A5F9D23DDE4}" type="presOf" srcId="{640E486C-DF81-4294-A1CA-7A4852D08ED3}" destId="{9174AAA5-C874-4F78-8FF1-E36DDA9BB8AF}" srcOrd="0" destOrd="2" presId="urn:microsoft.com/office/officeart/2005/8/layout/hList1"/>
    <dgm:cxn modelId="{C3DF5915-B048-49B5-AA5A-B7FDA4AD64E1}" type="presOf" srcId="{FAC3F2CA-B030-450E-9AAA-6FE973181971}" destId="{E3839932-02C7-401F-B87C-1DA4996CBCDD}" srcOrd="0" destOrd="0" presId="urn:microsoft.com/office/officeart/2005/8/layout/hList1"/>
    <dgm:cxn modelId="{3785942A-0426-4555-A178-894B825BCF07}" srcId="{822F42F6-902F-417E-8198-7E742444BFDB}" destId="{C870DA82-0EC1-426D-8641-A1DE3AE9E9BB}" srcOrd="2" destOrd="0" parTransId="{C4731B39-4123-4DE5-A049-0D39532E6ECA}" sibTransId="{148AA3A4-6527-417E-B1EC-0178966664FA}"/>
    <dgm:cxn modelId="{C3E9D134-5602-4C9D-A317-AA8ABC307C02}" srcId="{59AD3E32-7E8E-4C6E-B4DD-5F0D656A4D4B}" destId="{24D7B9C6-4B55-4948-8929-C84A435F9735}" srcOrd="2" destOrd="0" parTransId="{6916B6D8-F801-4431-893F-F054E7ADF3FD}" sibTransId="{25D37A33-A92C-484D-A1B8-3A8C3EB09591}"/>
    <dgm:cxn modelId="{D69C9A36-1B19-456C-9989-6F97B6654A8C}" type="presOf" srcId="{96AC28BD-A793-4075-AB73-2F0C447AD0B0}" destId="{C917CEED-93C1-4A32-8DDD-7D1D2E77A429}" srcOrd="0" destOrd="1" presId="urn:microsoft.com/office/officeart/2005/8/layout/hList1"/>
    <dgm:cxn modelId="{83B32160-448F-4C29-87F6-D08E068768C6}" type="presOf" srcId="{9127174C-6748-4DC1-AD28-6A07C36523AF}" destId="{9174AAA5-C874-4F78-8FF1-E36DDA9BB8AF}" srcOrd="0" destOrd="0" presId="urn:microsoft.com/office/officeart/2005/8/layout/hList1"/>
    <dgm:cxn modelId="{BA78DE44-CA9D-4A0B-8647-FC4BD54DB1DB}" srcId="{4858BE2D-C28F-43C8-B2AA-D2252BD5800F}" destId="{17DFEEB8-AC47-40EE-BE59-AFBC436791B6}" srcOrd="2" destOrd="0" parTransId="{202BDE34-A311-417E-B8D5-35491AFC4E8C}" sibTransId="{66C95F74-7037-4C45-A460-1E5C17C4A886}"/>
    <dgm:cxn modelId="{C0BCC766-F902-473F-862C-24B960E0C691}" srcId="{4858BE2D-C28F-43C8-B2AA-D2252BD5800F}" destId="{96AC28BD-A793-4075-AB73-2F0C447AD0B0}" srcOrd="1" destOrd="0" parTransId="{8F25379D-5EA3-4F54-974F-2EB80BF5243C}" sibTransId="{146BE595-7F14-4C71-B8C1-1B097366F5AD}"/>
    <dgm:cxn modelId="{DB94F066-271E-4334-9F19-57F77CED871E}" srcId="{59AD3E32-7E8E-4C6E-B4DD-5F0D656A4D4B}" destId="{DC5F1CF4-D0BD-43B6-A4FC-288BBCEA3E1E}" srcOrd="1" destOrd="0" parTransId="{DC7CF9F4-D5A2-41F2-AB4F-DAEFF4B35317}" sibTransId="{B8FCF7A7-DC83-4FAA-90D8-C72413616365}"/>
    <dgm:cxn modelId="{087E2A55-33D8-436C-B556-33DE8D08D0AC}" type="presOf" srcId="{87218834-C414-4535-8E79-173EB60D2CBA}" destId="{C917CEED-93C1-4A32-8DDD-7D1D2E77A429}" srcOrd="0" destOrd="0" presId="urn:microsoft.com/office/officeart/2005/8/layout/hList1"/>
    <dgm:cxn modelId="{DCC3DA59-CA5F-457F-8F9F-11F556E6F469}" type="presOf" srcId="{17DFEEB8-AC47-40EE-BE59-AFBC436791B6}" destId="{C917CEED-93C1-4A32-8DDD-7D1D2E77A429}" srcOrd="0" destOrd="2" presId="urn:microsoft.com/office/officeart/2005/8/layout/hList1"/>
    <dgm:cxn modelId="{5884EC92-CBF8-49F6-9385-85E47DB92D0A}" type="presOf" srcId="{822F42F6-902F-417E-8198-7E742444BFDB}" destId="{D6854896-678D-4568-98F9-C4810129695E}" srcOrd="0" destOrd="0" presId="urn:microsoft.com/office/officeart/2005/8/layout/hList1"/>
    <dgm:cxn modelId="{1738C198-415F-429A-A409-70F5671905EF}" type="presOf" srcId="{4858BE2D-C28F-43C8-B2AA-D2252BD5800F}" destId="{BEA87E09-88B7-43D9-86BB-87AC4ECC06A1}" srcOrd="0" destOrd="0" presId="urn:microsoft.com/office/officeart/2005/8/layout/hList1"/>
    <dgm:cxn modelId="{4B2CCEA6-10E1-48EA-BBE0-2B9D71129442}" srcId="{C870DA82-0EC1-426D-8641-A1DE3AE9E9BB}" destId="{5DDC935D-F93D-41E9-B3EA-7CAD3A4CA34F}" srcOrd="1" destOrd="0" parTransId="{D9C8C1D5-D4F9-42F9-B8CD-B8E336548685}" sibTransId="{44FFD73F-F7A6-48C9-9558-B16679CFDB38}"/>
    <dgm:cxn modelId="{78E131B3-B576-4A9E-AFF3-E44CCFF2BC86}" srcId="{C870DA82-0EC1-426D-8641-A1DE3AE9E9BB}" destId="{640E486C-DF81-4294-A1CA-7A4852D08ED3}" srcOrd="2" destOrd="0" parTransId="{89ABEB9C-4060-4FAE-9E5C-D0BD764F3486}" sibTransId="{0EDAEDCD-0046-4C08-A249-7F2FA854BE49}"/>
    <dgm:cxn modelId="{60DBADB8-5D84-4E67-B719-C39263E8634B}" srcId="{822F42F6-902F-417E-8198-7E742444BFDB}" destId="{4858BE2D-C28F-43C8-B2AA-D2252BD5800F}" srcOrd="1" destOrd="0" parTransId="{C1F2C099-EA22-4B05-984B-19B5DFB29458}" sibTransId="{70CD0D3C-B0A7-4642-B888-32D4A071528A}"/>
    <dgm:cxn modelId="{7932EBBA-3A87-414C-8DEE-5D1AFCC95EFB}" type="presOf" srcId="{5DDC935D-F93D-41E9-B3EA-7CAD3A4CA34F}" destId="{9174AAA5-C874-4F78-8FF1-E36DDA9BB8AF}" srcOrd="0" destOrd="1" presId="urn:microsoft.com/office/officeart/2005/8/layout/hList1"/>
    <dgm:cxn modelId="{C019C7C9-16FB-43C0-BFD4-18C4A1E4A66F}" type="presOf" srcId="{DC5F1CF4-D0BD-43B6-A4FC-288BBCEA3E1E}" destId="{E3839932-02C7-401F-B87C-1DA4996CBCDD}" srcOrd="0" destOrd="1" presId="urn:microsoft.com/office/officeart/2005/8/layout/hList1"/>
    <dgm:cxn modelId="{A99857CC-0825-424B-9ED2-D192BB2AADF3}" srcId="{59AD3E32-7E8E-4C6E-B4DD-5F0D656A4D4B}" destId="{FAC3F2CA-B030-450E-9AAA-6FE973181971}" srcOrd="0" destOrd="0" parTransId="{E9B06036-26EF-4422-A107-0F80E8F6E297}" sibTransId="{5B8D76D2-D876-463B-A260-4935B658E8CA}"/>
    <dgm:cxn modelId="{ED5E38E0-EC25-4794-BB89-B8AB5DB8B1CD}" srcId="{4858BE2D-C28F-43C8-B2AA-D2252BD5800F}" destId="{87218834-C414-4535-8E79-173EB60D2CBA}" srcOrd="0" destOrd="0" parTransId="{C035B744-7DE3-4428-90A7-4E3384EA8933}" sibTransId="{864F7A93-FA6E-4F00-B6D6-39DB6B003738}"/>
    <dgm:cxn modelId="{7CEA69E4-B8E6-443A-AB2F-40FBD5459EE8}" type="presOf" srcId="{59AD3E32-7E8E-4C6E-B4DD-5F0D656A4D4B}" destId="{7D6D7AC0-B8E4-42FE-9AFA-005185F568A4}" srcOrd="0" destOrd="0" presId="urn:microsoft.com/office/officeart/2005/8/layout/hList1"/>
    <dgm:cxn modelId="{4CE17DF8-3975-4E0C-9B52-C19E6945E8B7}" type="presOf" srcId="{C870DA82-0EC1-426D-8641-A1DE3AE9E9BB}" destId="{04AC4D07-47F4-463F-9F2A-A8D9F301258E}" srcOrd="0" destOrd="0" presId="urn:microsoft.com/office/officeart/2005/8/layout/hList1"/>
    <dgm:cxn modelId="{CA2F309A-48A1-4BC0-8222-1F1728824976}" type="presParOf" srcId="{D6854896-678D-4568-98F9-C4810129695E}" destId="{2484E5CF-0F16-45CA-B245-C2C5B77A7F82}" srcOrd="0" destOrd="0" presId="urn:microsoft.com/office/officeart/2005/8/layout/hList1"/>
    <dgm:cxn modelId="{3D908268-D2EC-4CA0-AB36-CC8B6DB0F892}" type="presParOf" srcId="{2484E5CF-0F16-45CA-B245-C2C5B77A7F82}" destId="{7D6D7AC0-B8E4-42FE-9AFA-005185F568A4}" srcOrd="0" destOrd="0" presId="urn:microsoft.com/office/officeart/2005/8/layout/hList1"/>
    <dgm:cxn modelId="{306F482D-5E0E-48C9-8478-C3F153B8F1CF}" type="presParOf" srcId="{2484E5CF-0F16-45CA-B245-C2C5B77A7F82}" destId="{E3839932-02C7-401F-B87C-1DA4996CBCDD}" srcOrd="1" destOrd="0" presId="urn:microsoft.com/office/officeart/2005/8/layout/hList1"/>
    <dgm:cxn modelId="{1BE551F7-D701-442E-818C-E0805C0ED2EF}" type="presParOf" srcId="{D6854896-678D-4568-98F9-C4810129695E}" destId="{940619D1-23FB-4F24-8EE3-2CCFA7231F5D}" srcOrd="1" destOrd="0" presId="urn:microsoft.com/office/officeart/2005/8/layout/hList1"/>
    <dgm:cxn modelId="{60186D66-1753-4100-A718-6B156EEC062B}" type="presParOf" srcId="{D6854896-678D-4568-98F9-C4810129695E}" destId="{26C1FA76-2E45-4443-B582-A0BDEE27736A}" srcOrd="2" destOrd="0" presId="urn:microsoft.com/office/officeart/2005/8/layout/hList1"/>
    <dgm:cxn modelId="{90A63CC0-1991-48BD-9E90-9CCDA9E26F1E}" type="presParOf" srcId="{26C1FA76-2E45-4443-B582-A0BDEE27736A}" destId="{BEA87E09-88B7-43D9-86BB-87AC4ECC06A1}" srcOrd="0" destOrd="0" presId="urn:microsoft.com/office/officeart/2005/8/layout/hList1"/>
    <dgm:cxn modelId="{AC5F2C92-6A12-4E11-B6EF-CD0265E8B9D8}" type="presParOf" srcId="{26C1FA76-2E45-4443-B582-A0BDEE27736A}" destId="{C917CEED-93C1-4A32-8DDD-7D1D2E77A429}" srcOrd="1" destOrd="0" presId="urn:microsoft.com/office/officeart/2005/8/layout/hList1"/>
    <dgm:cxn modelId="{8A6395BD-78CD-4783-B936-0F73526A9A5E}" type="presParOf" srcId="{D6854896-678D-4568-98F9-C4810129695E}" destId="{B12CFD4D-D30B-45C1-9379-D52D4F2D4646}" srcOrd="3" destOrd="0" presId="urn:microsoft.com/office/officeart/2005/8/layout/hList1"/>
    <dgm:cxn modelId="{4388EAE9-C4C8-4547-B3E9-4DB7FFF78BED}" type="presParOf" srcId="{D6854896-678D-4568-98F9-C4810129695E}" destId="{71704CA9-96B5-41AF-8D48-5122A9E91451}" srcOrd="4" destOrd="0" presId="urn:microsoft.com/office/officeart/2005/8/layout/hList1"/>
    <dgm:cxn modelId="{CA14382A-9B26-4410-9C4E-10FEC841367D}" type="presParOf" srcId="{71704CA9-96B5-41AF-8D48-5122A9E91451}" destId="{04AC4D07-47F4-463F-9F2A-A8D9F301258E}" srcOrd="0" destOrd="0" presId="urn:microsoft.com/office/officeart/2005/8/layout/hList1"/>
    <dgm:cxn modelId="{8474EBFA-C279-452C-8B92-07B022FAC7D7}" type="presParOf" srcId="{71704CA9-96B5-41AF-8D48-5122A9E91451}" destId="{9174AAA5-C874-4F78-8FF1-E36DDA9BB8A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D7AC0-B8E4-42FE-9AFA-005185F568A4}">
      <dsp:nvSpPr>
        <dsp:cNvPr id="0" name=""/>
        <dsp:cNvSpPr/>
      </dsp:nvSpPr>
      <dsp:spPr>
        <a:xfrm>
          <a:off x="3286" y="173929"/>
          <a:ext cx="3203971"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EDUCATION</a:t>
          </a:r>
          <a:endParaRPr lang="en-US" sz="2100" kern="1200" dirty="0"/>
        </a:p>
      </dsp:txBody>
      <dsp:txXfrm>
        <a:off x="3286" y="173929"/>
        <a:ext cx="3203971" cy="604800"/>
      </dsp:txXfrm>
    </dsp:sp>
    <dsp:sp modelId="{E3839932-02C7-401F-B87C-1DA4996CBCDD}">
      <dsp:nvSpPr>
        <dsp:cNvPr id="0" name=""/>
        <dsp:cNvSpPr/>
      </dsp:nvSpPr>
      <dsp:spPr>
        <a:xfrm>
          <a:off x="3286" y="778729"/>
          <a:ext cx="3203971" cy="276696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14,000 youth participated in programs to improve their future </a:t>
          </a:r>
        </a:p>
        <a:p>
          <a:pPr marL="228600" lvl="1" indent="-228600" algn="l" defTabSz="933450">
            <a:lnSpc>
              <a:spcPct val="90000"/>
            </a:lnSpc>
            <a:spcBef>
              <a:spcPct val="0"/>
            </a:spcBef>
            <a:spcAft>
              <a:spcPct val="15000"/>
            </a:spcAft>
            <a:buChar char="•"/>
          </a:pPr>
          <a:r>
            <a:rPr lang="en-US" sz="2100" kern="1200" dirty="0"/>
            <a:t>589 parents received parenting education and support </a:t>
          </a:r>
        </a:p>
        <a:p>
          <a:pPr marL="228600" lvl="1" indent="-228600" algn="l" defTabSz="933450">
            <a:lnSpc>
              <a:spcPct val="90000"/>
            </a:lnSpc>
            <a:spcBef>
              <a:spcPct val="0"/>
            </a:spcBef>
            <a:spcAft>
              <a:spcPct val="15000"/>
            </a:spcAft>
            <a:buChar char="•"/>
          </a:pPr>
          <a:r>
            <a:rPr lang="en-US" sz="2100" kern="1200" dirty="0"/>
            <a:t>1,000 welcome baby visits</a:t>
          </a:r>
        </a:p>
      </dsp:txBody>
      <dsp:txXfrm>
        <a:off x="3286" y="778729"/>
        <a:ext cx="3203971" cy="2766960"/>
      </dsp:txXfrm>
    </dsp:sp>
    <dsp:sp modelId="{BEA87E09-88B7-43D9-86BB-87AC4ECC06A1}">
      <dsp:nvSpPr>
        <dsp:cNvPr id="0" name=""/>
        <dsp:cNvSpPr/>
      </dsp:nvSpPr>
      <dsp:spPr>
        <a:xfrm>
          <a:off x="3655814" y="173929"/>
          <a:ext cx="3203971"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FINANCIAL STABILITY</a:t>
          </a:r>
          <a:endParaRPr lang="en-US" sz="2100" kern="1200"/>
        </a:p>
      </dsp:txBody>
      <dsp:txXfrm>
        <a:off x="3655814" y="173929"/>
        <a:ext cx="3203971" cy="604800"/>
      </dsp:txXfrm>
    </dsp:sp>
    <dsp:sp modelId="{C917CEED-93C1-4A32-8DDD-7D1D2E77A429}">
      <dsp:nvSpPr>
        <dsp:cNvPr id="0" name=""/>
        <dsp:cNvSpPr/>
      </dsp:nvSpPr>
      <dsp:spPr>
        <a:xfrm>
          <a:off x="3655814" y="778729"/>
          <a:ext cx="3203971" cy="276696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28,100 nights of shelter provided </a:t>
          </a:r>
        </a:p>
        <a:p>
          <a:pPr marL="228600" lvl="1" indent="-228600" algn="l" defTabSz="933450">
            <a:lnSpc>
              <a:spcPct val="90000"/>
            </a:lnSpc>
            <a:spcBef>
              <a:spcPct val="0"/>
            </a:spcBef>
            <a:spcAft>
              <a:spcPct val="15000"/>
            </a:spcAft>
            <a:buChar char="•"/>
          </a:pPr>
          <a:r>
            <a:rPr lang="en-US" sz="2100" kern="1200" dirty="0"/>
            <a:t>5,300 people received budget counseling &amp; financial education </a:t>
          </a:r>
        </a:p>
        <a:p>
          <a:pPr marL="228600" lvl="1" indent="-228600" algn="l" defTabSz="933450">
            <a:lnSpc>
              <a:spcPct val="90000"/>
            </a:lnSpc>
            <a:spcBef>
              <a:spcPct val="0"/>
            </a:spcBef>
            <a:spcAft>
              <a:spcPct val="15000"/>
            </a:spcAft>
            <a:buChar char="•"/>
          </a:pPr>
          <a:r>
            <a:rPr lang="en-US" sz="2100" kern="1200" dirty="0"/>
            <a:t>779 families received housing assistance </a:t>
          </a:r>
        </a:p>
      </dsp:txBody>
      <dsp:txXfrm>
        <a:off x="3655814" y="778729"/>
        <a:ext cx="3203971" cy="2766960"/>
      </dsp:txXfrm>
    </dsp:sp>
    <dsp:sp modelId="{04AC4D07-47F4-463F-9F2A-A8D9F301258E}">
      <dsp:nvSpPr>
        <dsp:cNvPr id="0" name=""/>
        <dsp:cNvSpPr/>
      </dsp:nvSpPr>
      <dsp:spPr>
        <a:xfrm>
          <a:off x="7308342" y="173929"/>
          <a:ext cx="3203971"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HEALTH</a:t>
          </a:r>
          <a:endParaRPr lang="en-US" sz="2100" kern="1200"/>
        </a:p>
      </dsp:txBody>
      <dsp:txXfrm>
        <a:off x="7308342" y="173929"/>
        <a:ext cx="3203971" cy="604800"/>
      </dsp:txXfrm>
    </dsp:sp>
    <dsp:sp modelId="{9174AAA5-C874-4F78-8FF1-E36DDA9BB8AF}">
      <dsp:nvSpPr>
        <dsp:cNvPr id="0" name=""/>
        <dsp:cNvSpPr/>
      </dsp:nvSpPr>
      <dsp:spPr>
        <a:xfrm>
          <a:off x="7308342" y="778729"/>
          <a:ext cx="3203971" cy="276696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455 students received weekly counseling services</a:t>
          </a:r>
        </a:p>
        <a:p>
          <a:pPr marL="228600" lvl="1" indent="-228600" algn="l" defTabSz="933450">
            <a:lnSpc>
              <a:spcPct val="90000"/>
            </a:lnSpc>
            <a:spcBef>
              <a:spcPct val="0"/>
            </a:spcBef>
            <a:spcAft>
              <a:spcPct val="15000"/>
            </a:spcAft>
            <a:buChar char="•"/>
          </a:pPr>
          <a:r>
            <a:rPr lang="en-US" sz="2100" kern="1200" dirty="0"/>
            <a:t>76,000 meals delivered to the homebound </a:t>
          </a:r>
        </a:p>
        <a:p>
          <a:pPr marL="228600" lvl="1" indent="-228600" algn="l" defTabSz="933450">
            <a:lnSpc>
              <a:spcPct val="90000"/>
            </a:lnSpc>
            <a:spcBef>
              <a:spcPct val="0"/>
            </a:spcBef>
            <a:spcAft>
              <a:spcPct val="15000"/>
            </a:spcAft>
            <a:buChar char="•"/>
          </a:pPr>
          <a:r>
            <a:rPr lang="en-US" sz="2100" kern="1200" dirty="0"/>
            <a:t>19,200 nutritious meals and snacks provided to students </a:t>
          </a:r>
        </a:p>
      </dsp:txBody>
      <dsp:txXfrm>
        <a:off x="7308342" y="778729"/>
        <a:ext cx="3203971" cy="27669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BEE09-7AA9-48B9-888E-2A98379C90B5}"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FD1EA-6AD7-4692-BC4F-54A351396827}" type="slidenum">
              <a:rPr lang="en-US" smtClean="0"/>
              <a:t>‹#›</a:t>
            </a:fld>
            <a:endParaRPr lang="en-US"/>
          </a:p>
        </p:txBody>
      </p:sp>
    </p:spTree>
    <p:extLst>
      <p:ext uri="{BB962C8B-B14F-4D97-AF65-F5344CB8AC3E}">
        <p14:creationId xmlns:p14="http://schemas.microsoft.com/office/powerpoint/2010/main" val="246832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wofsc.org/news/2019-2020-year-end/"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uwofsc.org/covid-19/united-way-update/" TargetMode="External"/><Relationship Id="rId4" Type="http://schemas.openxmlformats.org/officeDocument/2006/relationships/hyperlink" Target="https://www.uwofsc.org/assets/Uploads/2019-UWSC-Campaign-Thank-You.mp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channel/UCMSUzHJ5BWpyDyOsj4Z8uow?view_as=subscrib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add any information from these materials to thank them for their donation last year:</a:t>
            </a:r>
          </a:p>
          <a:p>
            <a:pPr lvl="0"/>
            <a:r>
              <a:rPr lang="en-US" dirty="0">
                <a:latin typeface="Arial" panose="020B0604020202020204" pitchFamily="34" charset="0"/>
                <a:cs typeface="Arial" panose="020B0604020202020204" pitchFamily="34" charset="0"/>
                <a:hlinkClick r:id="rId3"/>
              </a:rPr>
              <a:t>Full Press Release</a:t>
            </a: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hlinkClick r:id="rId4"/>
              </a:rPr>
              <a:t>Thank You Video</a:t>
            </a: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hlinkClick r:id="rId5"/>
              </a:rPr>
              <a:t>Sheboygan County COVID-19 Relief Fund</a:t>
            </a:r>
            <a:r>
              <a:rPr lang="en-US" dirty="0">
                <a:latin typeface="Arial" panose="020B0604020202020204" pitchFamily="34" charset="0"/>
                <a:cs typeface="Arial" panose="020B0604020202020204" pitchFamily="34" charset="0"/>
              </a:rPr>
              <a:t> – if applicable </a:t>
            </a:r>
          </a:p>
          <a:p>
            <a:endParaRPr lang="en-US" dirty="0"/>
          </a:p>
        </p:txBody>
      </p:sp>
      <p:sp>
        <p:nvSpPr>
          <p:cNvPr id="4" name="Slide Number Placeholder 3"/>
          <p:cNvSpPr>
            <a:spLocks noGrp="1"/>
          </p:cNvSpPr>
          <p:nvPr>
            <p:ph type="sldNum" sz="quarter" idx="5"/>
          </p:nvPr>
        </p:nvSpPr>
        <p:spPr/>
        <p:txBody>
          <a:bodyPr/>
          <a:lstStyle/>
          <a:p>
            <a:fld id="{551FD1EA-6AD7-4692-BC4F-54A351396827}" type="slidenum">
              <a:rPr lang="en-US" smtClean="0"/>
              <a:t>2</a:t>
            </a:fld>
            <a:endParaRPr lang="en-US"/>
          </a:p>
        </p:txBody>
      </p:sp>
    </p:spTree>
    <p:extLst>
      <p:ext uri="{BB962C8B-B14F-4D97-AF65-F5344CB8AC3E}">
        <p14:creationId xmlns:p14="http://schemas.microsoft.com/office/powerpoint/2010/main" val="81371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community, united we can accomplish so much more than we can alone. United Way of Sheboygan County strives to connect the social sector to resources, learn from one another, and collaborate to better serve our community. Investing in United Way allows your gift to go further as it will support 40 local programs, 2 community impact initiatives, the volunteer center and brings many together to convene large conversations and encourage collaboration.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showcases a few of the outputs from last year’s investment.</a:t>
            </a:r>
          </a:p>
          <a:p>
            <a:endParaRPr lang="en-US" dirty="0"/>
          </a:p>
        </p:txBody>
      </p:sp>
      <p:sp>
        <p:nvSpPr>
          <p:cNvPr id="4" name="Slide Number Placeholder 3"/>
          <p:cNvSpPr>
            <a:spLocks noGrp="1"/>
          </p:cNvSpPr>
          <p:nvPr>
            <p:ph type="sldNum" sz="quarter" idx="5"/>
          </p:nvPr>
        </p:nvSpPr>
        <p:spPr/>
        <p:txBody>
          <a:bodyPr/>
          <a:lstStyle/>
          <a:p>
            <a:fld id="{551FD1EA-6AD7-4692-BC4F-54A351396827}" type="slidenum">
              <a:rPr lang="en-US" smtClean="0"/>
              <a:t>3</a:t>
            </a:fld>
            <a:endParaRPr lang="en-US"/>
          </a:p>
        </p:txBody>
      </p:sp>
    </p:spTree>
    <p:extLst>
      <p:ext uri="{BB962C8B-B14F-4D97-AF65-F5344CB8AC3E}">
        <p14:creationId xmlns:p14="http://schemas.microsoft.com/office/powerpoint/2010/main" val="267698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United Way – a reminder/refresher</a:t>
            </a:r>
          </a:p>
          <a:p>
            <a:endParaRPr lang="en-US" dirty="0"/>
          </a:p>
        </p:txBody>
      </p:sp>
      <p:sp>
        <p:nvSpPr>
          <p:cNvPr id="4" name="Slide Number Placeholder 3"/>
          <p:cNvSpPr>
            <a:spLocks noGrp="1"/>
          </p:cNvSpPr>
          <p:nvPr>
            <p:ph type="sldNum" sz="quarter" idx="5"/>
          </p:nvPr>
        </p:nvSpPr>
        <p:spPr/>
        <p:txBody>
          <a:bodyPr/>
          <a:lstStyle/>
          <a:p>
            <a:fld id="{551FD1EA-6AD7-4692-BC4F-54A351396827}" type="slidenum">
              <a:rPr lang="en-US" smtClean="0"/>
              <a:t>4</a:t>
            </a:fld>
            <a:endParaRPr lang="en-US"/>
          </a:p>
        </p:txBody>
      </p:sp>
    </p:spTree>
    <p:extLst>
      <p:ext uri="{BB962C8B-B14F-4D97-AF65-F5344CB8AC3E}">
        <p14:creationId xmlns:p14="http://schemas.microsoft.com/office/powerpoint/2010/main" val="166513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stands for Asset Limited, Income Constrained, Employed. </a:t>
            </a:r>
          </a:p>
          <a:p>
            <a:endParaRPr lang="en-US" dirty="0"/>
          </a:p>
          <a:p>
            <a:r>
              <a:rPr lang="en-US" dirty="0"/>
              <a:t>Why give? We give for those that are in need of a helping hand. For those that have to ‘make tough choices’ every day. </a:t>
            </a:r>
          </a:p>
        </p:txBody>
      </p:sp>
      <p:sp>
        <p:nvSpPr>
          <p:cNvPr id="4" name="Slide Number Placeholder 3"/>
          <p:cNvSpPr>
            <a:spLocks noGrp="1"/>
          </p:cNvSpPr>
          <p:nvPr>
            <p:ph type="sldNum" sz="quarter" idx="5"/>
          </p:nvPr>
        </p:nvSpPr>
        <p:spPr/>
        <p:txBody>
          <a:bodyPr/>
          <a:lstStyle/>
          <a:p>
            <a:fld id="{551FD1EA-6AD7-4692-BC4F-54A351396827}" type="slidenum">
              <a:rPr lang="en-US" smtClean="0"/>
              <a:t>5</a:t>
            </a:fld>
            <a:endParaRPr lang="en-US"/>
          </a:p>
        </p:txBody>
      </p:sp>
    </p:spTree>
    <p:extLst>
      <p:ext uri="{BB962C8B-B14F-4D97-AF65-F5344CB8AC3E}">
        <p14:creationId xmlns:p14="http://schemas.microsoft.com/office/powerpoint/2010/main" val="272205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 a partner spotlight video – find various video options on YouTube (</a:t>
            </a:r>
            <a:r>
              <a:rPr lang="en-US" dirty="0">
                <a:hlinkClick r:id="rId3"/>
              </a:rPr>
              <a:t>https://www.youtube.com/channel/UCMSUzHJ5BWpyDyOsj4Z8uow?view_as=subscriber</a:t>
            </a:r>
            <a:r>
              <a:rPr lang="en-US" dirty="0"/>
              <a:t>)</a:t>
            </a:r>
          </a:p>
        </p:txBody>
      </p:sp>
      <p:sp>
        <p:nvSpPr>
          <p:cNvPr id="4" name="Slide Number Placeholder 3"/>
          <p:cNvSpPr>
            <a:spLocks noGrp="1"/>
          </p:cNvSpPr>
          <p:nvPr>
            <p:ph type="sldNum" sz="quarter" idx="5"/>
          </p:nvPr>
        </p:nvSpPr>
        <p:spPr/>
        <p:txBody>
          <a:bodyPr/>
          <a:lstStyle/>
          <a:p>
            <a:fld id="{551FD1EA-6AD7-4692-BC4F-54A351396827}" type="slidenum">
              <a:rPr lang="en-US" smtClean="0"/>
              <a:t>6</a:t>
            </a:fld>
            <a:endParaRPr lang="en-US"/>
          </a:p>
        </p:txBody>
      </p:sp>
    </p:spTree>
    <p:extLst>
      <p:ext uri="{BB962C8B-B14F-4D97-AF65-F5344CB8AC3E}">
        <p14:creationId xmlns:p14="http://schemas.microsoft.com/office/powerpoint/2010/main" val="291447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what happens to your donation when you give to United Way</a:t>
            </a:r>
          </a:p>
        </p:txBody>
      </p:sp>
      <p:sp>
        <p:nvSpPr>
          <p:cNvPr id="4" name="Slide Number Placeholder 3"/>
          <p:cNvSpPr>
            <a:spLocks noGrp="1"/>
          </p:cNvSpPr>
          <p:nvPr>
            <p:ph type="sldNum" sz="quarter" idx="5"/>
          </p:nvPr>
        </p:nvSpPr>
        <p:spPr/>
        <p:txBody>
          <a:bodyPr/>
          <a:lstStyle/>
          <a:p>
            <a:fld id="{551FD1EA-6AD7-4692-BC4F-54A351396827}" type="slidenum">
              <a:rPr lang="en-US" smtClean="0"/>
              <a:t>7</a:t>
            </a:fld>
            <a:endParaRPr lang="en-US"/>
          </a:p>
        </p:txBody>
      </p:sp>
    </p:spTree>
    <p:extLst>
      <p:ext uri="{BB962C8B-B14F-4D97-AF65-F5344CB8AC3E}">
        <p14:creationId xmlns:p14="http://schemas.microsoft.com/office/powerpoint/2010/main" val="357549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1FD1EA-6AD7-4692-BC4F-54A351396827}" type="slidenum">
              <a:rPr lang="en-US" smtClean="0"/>
              <a:t>8</a:t>
            </a:fld>
            <a:endParaRPr lang="en-US"/>
          </a:p>
        </p:txBody>
      </p:sp>
    </p:spTree>
    <p:extLst>
      <p:ext uri="{BB962C8B-B14F-4D97-AF65-F5344CB8AC3E}">
        <p14:creationId xmlns:p14="http://schemas.microsoft.com/office/powerpoint/2010/main" val="41251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91CA-C3BD-4A20-8EA5-3489A2C4F4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E9C27A-EDA8-4534-850F-C3CE4977A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9E174B-D2A1-4DB1-9CFC-0ADD546C30D5}"/>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5" name="Footer Placeholder 4">
            <a:extLst>
              <a:ext uri="{FF2B5EF4-FFF2-40B4-BE49-F238E27FC236}">
                <a16:creationId xmlns:a16="http://schemas.microsoft.com/office/drawing/2014/main" id="{9FF4E77F-B9DE-445B-9F3C-5DB53AB1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39050-B299-4B3D-8951-7E9DFFBA2D29}"/>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357475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681F-9800-4635-8DCE-B871796783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29E1BC-FD47-450B-840D-6363F22DEF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F641C-30B5-4A69-84C7-D02CD9C3EC45}"/>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5" name="Footer Placeholder 4">
            <a:extLst>
              <a:ext uri="{FF2B5EF4-FFF2-40B4-BE49-F238E27FC236}">
                <a16:creationId xmlns:a16="http://schemas.microsoft.com/office/drawing/2014/main" id="{0AC2196C-3575-4DBE-836D-DCF0D8E28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F2589-F7DC-456F-9EC6-FB5848593603}"/>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411739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A0B4D-C5C6-4A72-B407-E93565562C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70CA3A-E0AE-4F88-94A8-1C18E0D37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5209C-039E-415C-8E26-EA8F8626581B}"/>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5" name="Footer Placeholder 4">
            <a:extLst>
              <a:ext uri="{FF2B5EF4-FFF2-40B4-BE49-F238E27FC236}">
                <a16:creationId xmlns:a16="http://schemas.microsoft.com/office/drawing/2014/main" id="{94080957-9060-4F24-8E1D-90310D8BF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7C408-5668-4B87-A844-8F202D42C340}"/>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184093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E356-156A-479A-8D70-E0744DECD3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6940F9-A3B1-4911-803B-AA599D2056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FE6BC-E4E1-41EB-A6F7-905DDBA84CC0}"/>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5" name="Footer Placeholder 4">
            <a:extLst>
              <a:ext uri="{FF2B5EF4-FFF2-40B4-BE49-F238E27FC236}">
                <a16:creationId xmlns:a16="http://schemas.microsoft.com/office/drawing/2014/main" id="{CFE56CE5-A6D6-4CF1-99CD-B506EAC45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369A9-B680-447E-809D-D26A3A97AC3F}"/>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20822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B89F-A75F-436F-8558-6086091211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D9289-8907-414A-8BB6-D04CFF5C76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A6264F-542D-4D46-BB5B-B759C83D0A01}"/>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5" name="Footer Placeholder 4">
            <a:extLst>
              <a:ext uri="{FF2B5EF4-FFF2-40B4-BE49-F238E27FC236}">
                <a16:creationId xmlns:a16="http://schemas.microsoft.com/office/drawing/2014/main" id="{73EB7516-9A35-4930-998C-64FD63866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F738-36C1-48BE-A778-22124DF747B1}"/>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210830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8F5D-59F9-401F-B80C-F7B8CE4D4C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9CE80-1234-4C95-812E-8A798788DA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4E8DB3-B0FC-4ED5-A202-24B56F491E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595B3F-706B-42FD-91BA-CDAD8A69E558}"/>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6" name="Footer Placeholder 5">
            <a:extLst>
              <a:ext uri="{FF2B5EF4-FFF2-40B4-BE49-F238E27FC236}">
                <a16:creationId xmlns:a16="http://schemas.microsoft.com/office/drawing/2014/main" id="{19F5A2C2-B260-4234-AB68-BFBD98F95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257E2-9B1F-4930-BDD1-7DFA5575BD60}"/>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74540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08AD-98A3-4CDE-8A87-6885D179FE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08A164-C627-4B4E-B1D7-0B5E0EB739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9B9F4F-C410-4371-A1B9-6F5AF409D1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B4CADB-954C-4D81-82B6-1E5C27435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F4BE7-1468-4FDD-88C6-FA2389C84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1F47B5-8E43-4EDE-AEC7-62F4AFF5C235}"/>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8" name="Footer Placeholder 7">
            <a:extLst>
              <a:ext uri="{FF2B5EF4-FFF2-40B4-BE49-F238E27FC236}">
                <a16:creationId xmlns:a16="http://schemas.microsoft.com/office/drawing/2014/main" id="{87B6F735-CCEA-48C8-9897-1CC3965838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7E741-82F7-4C96-B379-0F31C464F919}"/>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155754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B0BF-7D5E-4F48-B341-E3D0957F8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6FAFA7-690E-44DF-AFAB-0598F95026BC}"/>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4" name="Footer Placeholder 3">
            <a:extLst>
              <a:ext uri="{FF2B5EF4-FFF2-40B4-BE49-F238E27FC236}">
                <a16:creationId xmlns:a16="http://schemas.microsoft.com/office/drawing/2014/main" id="{4EDA006E-4D09-419E-84C5-89D87071DA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BC8FF-17A6-435A-BDBC-8B5D49A5B0C9}"/>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418406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5DA3C5-5BED-4068-911A-B50341430646}"/>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3" name="Footer Placeholder 2">
            <a:extLst>
              <a:ext uri="{FF2B5EF4-FFF2-40B4-BE49-F238E27FC236}">
                <a16:creationId xmlns:a16="http://schemas.microsoft.com/office/drawing/2014/main" id="{5D22AF6E-A885-4410-A804-8B8B0E8E63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EE38D-C39A-412E-8007-83D573852C27}"/>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194702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60E0-8F5A-4504-AE6B-B7E879DB0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EDE9B7-A1F1-4240-BE04-CA90690BCE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0C8A40-D717-4B18-A182-299B15F55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FEF4D-3153-4795-B960-94992386F6BA}"/>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6" name="Footer Placeholder 5">
            <a:extLst>
              <a:ext uri="{FF2B5EF4-FFF2-40B4-BE49-F238E27FC236}">
                <a16:creationId xmlns:a16="http://schemas.microsoft.com/office/drawing/2014/main" id="{172C4EA4-6FC1-45F6-A197-FE75D4EB4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2EB21-0253-47E2-9AB5-B68200FF916C}"/>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7186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0F04-5027-4842-B2E9-8FCD83360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71ECEC-F316-4942-B7A8-6B933A53D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6992B5-799D-4AF4-B88B-BA6E188D4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50582-939A-4A11-94CA-B8401D23A3F9}"/>
              </a:ext>
            </a:extLst>
          </p:cNvPr>
          <p:cNvSpPr>
            <a:spLocks noGrp="1"/>
          </p:cNvSpPr>
          <p:nvPr>
            <p:ph type="dt" sz="half" idx="10"/>
          </p:nvPr>
        </p:nvSpPr>
        <p:spPr/>
        <p:txBody>
          <a:bodyPr/>
          <a:lstStyle/>
          <a:p>
            <a:fld id="{5F6467AD-E80B-4661-B6CC-9B370547D261}" type="datetimeFigureOut">
              <a:rPr lang="en-US" smtClean="0"/>
              <a:t>9/8/2020</a:t>
            </a:fld>
            <a:endParaRPr lang="en-US"/>
          </a:p>
        </p:txBody>
      </p:sp>
      <p:sp>
        <p:nvSpPr>
          <p:cNvPr id="6" name="Footer Placeholder 5">
            <a:extLst>
              <a:ext uri="{FF2B5EF4-FFF2-40B4-BE49-F238E27FC236}">
                <a16:creationId xmlns:a16="http://schemas.microsoft.com/office/drawing/2014/main" id="{07BDACF1-D430-422D-AD83-76204A37C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CCBEE-2B15-4CC2-83AC-C982A07BFCDD}"/>
              </a:ext>
            </a:extLst>
          </p:cNvPr>
          <p:cNvSpPr>
            <a:spLocks noGrp="1"/>
          </p:cNvSpPr>
          <p:nvPr>
            <p:ph type="sldNum" sz="quarter" idx="12"/>
          </p:nvPr>
        </p:nvSpPr>
        <p:spPr/>
        <p:txBody>
          <a:bodyPr/>
          <a:lstStyle/>
          <a:p>
            <a:fld id="{3E6493CF-67B6-4BAB-A341-FB936BE5FD38}" type="slidenum">
              <a:rPr lang="en-US" smtClean="0"/>
              <a:t>‹#›</a:t>
            </a:fld>
            <a:endParaRPr lang="en-US"/>
          </a:p>
        </p:txBody>
      </p:sp>
    </p:spTree>
    <p:extLst>
      <p:ext uri="{BB962C8B-B14F-4D97-AF65-F5344CB8AC3E}">
        <p14:creationId xmlns:p14="http://schemas.microsoft.com/office/powerpoint/2010/main" val="32018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A1141A-1C4A-4247-8511-92830FE2FE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AB110A-CA6F-4D90-A06D-5253E4769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E2E57-5ED4-425B-A740-7EFEA9DC7C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467AD-E80B-4661-B6CC-9B370547D261}" type="datetimeFigureOut">
              <a:rPr lang="en-US" smtClean="0"/>
              <a:t>9/8/2020</a:t>
            </a:fld>
            <a:endParaRPr lang="en-US"/>
          </a:p>
        </p:txBody>
      </p:sp>
      <p:sp>
        <p:nvSpPr>
          <p:cNvPr id="5" name="Footer Placeholder 4">
            <a:extLst>
              <a:ext uri="{FF2B5EF4-FFF2-40B4-BE49-F238E27FC236}">
                <a16:creationId xmlns:a16="http://schemas.microsoft.com/office/drawing/2014/main" id="{77DB5AFF-0843-42EA-8190-D3C3104FE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A83FCD-D2C4-405E-904B-9A068F8B1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493CF-67B6-4BAB-A341-FB936BE5FD38}" type="slidenum">
              <a:rPr lang="en-US" smtClean="0"/>
              <a:t>‹#›</a:t>
            </a:fld>
            <a:endParaRPr lang="en-US"/>
          </a:p>
        </p:txBody>
      </p:sp>
    </p:spTree>
    <p:extLst>
      <p:ext uri="{BB962C8B-B14F-4D97-AF65-F5344CB8AC3E}">
        <p14:creationId xmlns:p14="http://schemas.microsoft.com/office/powerpoint/2010/main" val="1318180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m5biqRbKEqQ?feature=oembed"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kydyaCfWPsM?start=24&amp;feature=oembed" TargetMode="External"/><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wisconsin.makingtoughchoice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bglgALkHnt0?feature=oembed" TargetMode="External"/><Relationship Id="rId5" Type="http://schemas.openxmlformats.org/officeDocument/2006/relationships/image" Target="../media/image7.jpe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lant, sunflower, flower&#10;&#10;Description automatically generated">
            <a:extLst>
              <a:ext uri="{FF2B5EF4-FFF2-40B4-BE49-F238E27FC236}">
                <a16:creationId xmlns:a16="http://schemas.microsoft.com/office/drawing/2014/main" id="{E31AAF9B-9176-4E00-9933-552FA7946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 y="0"/>
            <a:ext cx="12097050" cy="6912254"/>
          </a:xfrm>
          <a:prstGeom prst="rect">
            <a:avLst/>
          </a:prstGeom>
        </p:spPr>
      </p:pic>
    </p:spTree>
    <p:extLst>
      <p:ext uri="{BB962C8B-B14F-4D97-AF65-F5344CB8AC3E}">
        <p14:creationId xmlns:p14="http://schemas.microsoft.com/office/powerpoint/2010/main" val="193155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flower&#10;&#10;Description automatically generated">
            <a:extLst>
              <a:ext uri="{FF2B5EF4-FFF2-40B4-BE49-F238E27FC236}">
                <a16:creationId xmlns:a16="http://schemas.microsoft.com/office/drawing/2014/main" id="{44184471-8EE1-4551-B1E5-058A6FF8E1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967729"/>
          </a:xfrm>
        </p:spPr>
      </p:pic>
    </p:spTree>
    <p:extLst>
      <p:ext uri="{BB962C8B-B14F-4D97-AF65-F5344CB8AC3E}">
        <p14:creationId xmlns:p14="http://schemas.microsoft.com/office/powerpoint/2010/main" val="370493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39ED0"/>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712668AA-D5E6-4791-83DE-7D04882A2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026" y="2422509"/>
            <a:ext cx="3836902" cy="3836902"/>
          </a:xfrm>
          <a:prstGeom prst="rect">
            <a:avLst/>
          </a:prstGeom>
        </p:spPr>
      </p:pic>
      <p:pic>
        <p:nvPicPr>
          <p:cNvPr id="2" name="Online Media 1" title="2019 Campaign Thank You">
            <a:hlinkClick r:id="" action="ppaction://media"/>
            <a:extLst>
              <a:ext uri="{FF2B5EF4-FFF2-40B4-BE49-F238E27FC236}">
                <a16:creationId xmlns:a16="http://schemas.microsoft.com/office/drawing/2014/main" id="{A8AA6656-31D2-4442-A421-B6C495412C84}"/>
              </a:ext>
            </a:extLst>
          </p:cNvPr>
          <p:cNvPicPr>
            <a:picLocks noRot="1" noChangeAspect="1"/>
          </p:cNvPicPr>
          <p:nvPr>
            <a:videoFile r:link="rId1"/>
          </p:nvPr>
        </p:nvPicPr>
        <p:blipFill>
          <a:blip r:embed="rId5"/>
          <a:stretch>
            <a:fillRect/>
          </a:stretch>
        </p:blipFill>
        <p:spPr>
          <a:xfrm>
            <a:off x="762000" y="595819"/>
            <a:ext cx="7708629" cy="4336104"/>
          </a:xfrm>
          <a:prstGeom prst="rect">
            <a:avLst/>
          </a:prstGeom>
        </p:spPr>
      </p:pic>
      <p:sp>
        <p:nvSpPr>
          <p:cNvPr id="5" name="Content Placeholder 2">
            <a:extLst>
              <a:ext uri="{FF2B5EF4-FFF2-40B4-BE49-F238E27FC236}">
                <a16:creationId xmlns:a16="http://schemas.microsoft.com/office/drawing/2014/main" id="{B36D5F76-A8D1-4EF5-A26F-4495F096C25B}"/>
              </a:ext>
            </a:extLst>
          </p:cNvPr>
          <p:cNvSpPr txBox="1">
            <a:spLocks/>
          </p:cNvSpPr>
          <p:nvPr/>
        </p:nvSpPr>
        <p:spPr>
          <a:xfrm>
            <a:off x="762000" y="5447491"/>
            <a:ext cx="6582383" cy="6031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latin typeface="Arial" panose="020B0604020202020204" pitchFamily="34" charset="0"/>
                <a:cs typeface="Arial" panose="020B0604020202020204" pitchFamily="34" charset="0"/>
              </a:rPr>
              <a:t>Thank you from all of us to you!</a:t>
            </a:r>
          </a:p>
        </p:txBody>
      </p:sp>
    </p:spTree>
    <p:extLst>
      <p:ext uri="{BB962C8B-B14F-4D97-AF65-F5344CB8AC3E}">
        <p14:creationId xmlns:p14="http://schemas.microsoft.com/office/powerpoint/2010/main" val="40875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51890B-40FC-4342-A386-3FA9904EC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750" y="5870320"/>
            <a:ext cx="3836902" cy="613285"/>
          </a:xfrm>
          <a:prstGeom prst="rect">
            <a:avLst/>
          </a:prstGeom>
        </p:spPr>
      </p:pic>
      <p:sp>
        <p:nvSpPr>
          <p:cNvPr id="11" name="Title 1">
            <a:extLst>
              <a:ext uri="{FF2B5EF4-FFF2-40B4-BE49-F238E27FC236}">
                <a16:creationId xmlns:a16="http://schemas.microsoft.com/office/drawing/2014/main" id="{89B34A7D-1BE3-4CD2-A40D-A137708E5116}"/>
              </a:ext>
            </a:extLst>
          </p:cNvPr>
          <p:cNvSpPr>
            <a:spLocks noGrp="1"/>
          </p:cNvSpPr>
          <p:nvPr>
            <p:ph type="title"/>
          </p:nvPr>
        </p:nvSpPr>
        <p:spPr>
          <a:xfrm>
            <a:off x="838200" y="365125"/>
            <a:ext cx="10515600" cy="1325563"/>
          </a:xfrm>
        </p:spPr>
        <p:txBody>
          <a:bodyPr/>
          <a:lstStyle/>
          <a:p>
            <a:r>
              <a:rPr lang="en-US" b="1" dirty="0">
                <a:latin typeface="Arial" panose="020B0604020202020204" pitchFamily="34" charset="0"/>
                <a:cs typeface="Arial" panose="020B0604020202020204" pitchFamily="34" charset="0"/>
              </a:rPr>
              <a:t>Last year because of your help…</a:t>
            </a:r>
          </a:p>
        </p:txBody>
      </p:sp>
      <p:graphicFrame>
        <p:nvGraphicFramePr>
          <p:cNvPr id="13" name="Content Placeholder 12">
            <a:extLst>
              <a:ext uri="{FF2B5EF4-FFF2-40B4-BE49-F238E27FC236}">
                <a16:creationId xmlns:a16="http://schemas.microsoft.com/office/drawing/2014/main" id="{6FBB8B43-64E0-4703-9251-A1AACBB55376}"/>
              </a:ext>
            </a:extLst>
          </p:cNvPr>
          <p:cNvGraphicFramePr>
            <a:graphicFrameLocks noGrp="1"/>
          </p:cNvGraphicFramePr>
          <p:nvPr>
            <p:ph idx="1"/>
            <p:extLst>
              <p:ext uri="{D42A27DB-BD31-4B8C-83A1-F6EECF244321}">
                <p14:modId xmlns:p14="http://schemas.microsoft.com/office/powerpoint/2010/main" val="1209725992"/>
              </p:ext>
            </p:extLst>
          </p:nvPr>
        </p:nvGraphicFramePr>
        <p:xfrm>
          <a:off x="838200" y="1690688"/>
          <a:ext cx="10515600" cy="3719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212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EDD0-8F50-4E36-AD11-6F10A5DE41B5}"/>
              </a:ext>
            </a:extLst>
          </p:cNvPr>
          <p:cNvSpPr>
            <a:spLocks noGrp="1"/>
          </p:cNvSpPr>
          <p:nvPr>
            <p:ph type="title"/>
          </p:nvPr>
        </p:nvSpPr>
        <p:spPr>
          <a:xfrm>
            <a:off x="838200" y="258398"/>
            <a:ext cx="10515600" cy="1325563"/>
          </a:xfrm>
        </p:spPr>
        <p:txBody>
          <a:bodyPr/>
          <a:lstStyle/>
          <a:p>
            <a:pPr algn="ctr"/>
            <a:r>
              <a:rPr lang="en-US" b="1" dirty="0">
                <a:latin typeface="Arial" panose="020B0604020202020204" pitchFamily="34" charset="0"/>
                <a:cs typeface="Arial" panose="020B0604020202020204" pitchFamily="34" charset="0"/>
              </a:rPr>
              <a:t>2020/2021 CAMPAIGN VIDEO</a:t>
            </a:r>
          </a:p>
        </p:txBody>
      </p:sp>
      <p:pic>
        <p:nvPicPr>
          <p:cNvPr id="5" name="Picture 4">
            <a:extLst>
              <a:ext uri="{FF2B5EF4-FFF2-40B4-BE49-F238E27FC236}">
                <a16:creationId xmlns:a16="http://schemas.microsoft.com/office/drawing/2014/main" id="{1651890B-40FC-4342-A386-3FA9904EC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750" y="5870320"/>
            <a:ext cx="3836902" cy="613285"/>
          </a:xfrm>
          <a:prstGeom prst="rect">
            <a:avLst/>
          </a:prstGeom>
        </p:spPr>
      </p:pic>
      <p:pic>
        <p:nvPicPr>
          <p:cNvPr id="3" name="Online Media 2" title="United Way of Sheboygan County 2020-2021 Campaign Video">
            <a:hlinkClick r:id="" action="ppaction://media"/>
            <a:extLst>
              <a:ext uri="{FF2B5EF4-FFF2-40B4-BE49-F238E27FC236}">
                <a16:creationId xmlns:a16="http://schemas.microsoft.com/office/drawing/2014/main" id="{AFDFDEF4-B874-408E-887B-6B5DBD4FD577}"/>
              </a:ext>
            </a:extLst>
          </p:cNvPr>
          <p:cNvPicPr>
            <a:picLocks noRot="1" noChangeAspect="1"/>
          </p:cNvPicPr>
          <p:nvPr>
            <a:videoFile r:link="rId1"/>
          </p:nvPr>
        </p:nvPicPr>
        <p:blipFill>
          <a:blip r:embed="rId5"/>
          <a:stretch>
            <a:fillRect/>
          </a:stretch>
        </p:blipFill>
        <p:spPr>
          <a:xfrm>
            <a:off x="2416232" y="1475506"/>
            <a:ext cx="7359535" cy="4139738"/>
          </a:xfrm>
          <a:prstGeom prst="rect">
            <a:avLst/>
          </a:prstGeom>
        </p:spPr>
      </p:pic>
    </p:spTree>
    <p:extLst>
      <p:ext uri="{BB962C8B-B14F-4D97-AF65-F5344CB8AC3E}">
        <p14:creationId xmlns:p14="http://schemas.microsoft.com/office/powerpoint/2010/main" val="131185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EDD0-8F50-4E36-AD11-6F10A5DE41B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Making Tough Choices – Why We Give </a:t>
            </a:r>
          </a:p>
        </p:txBody>
      </p:sp>
      <p:sp>
        <p:nvSpPr>
          <p:cNvPr id="3" name="Content Placeholder 2">
            <a:extLst>
              <a:ext uri="{FF2B5EF4-FFF2-40B4-BE49-F238E27FC236}">
                <a16:creationId xmlns:a16="http://schemas.microsoft.com/office/drawing/2014/main" id="{DED0D245-EDA2-4FB9-ACDD-5C3775A0B50A}"/>
              </a:ext>
            </a:extLst>
          </p:cNvPr>
          <p:cNvSpPr>
            <a:spLocks noGrp="1"/>
          </p:cNvSpPr>
          <p:nvPr>
            <p:ph idx="1"/>
          </p:nvPr>
        </p:nvSpPr>
        <p:spPr>
          <a:xfrm>
            <a:off x="7519481" y="1690688"/>
            <a:ext cx="3834319" cy="3879802"/>
          </a:xfrm>
        </p:spPr>
        <p:txBody>
          <a:bodyPr>
            <a:normAutofit/>
          </a:bodyPr>
          <a:lstStyle/>
          <a:p>
            <a:r>
              <a:rPr lang="en-US" sz="2400" dirty="0">
                <a:latin typeface="Arial" panose="020B0604020202020204" pitchFamily="34" charset="0"/>
                <a:cs typeface="Arial" panose="020B0604020202020204" pitchFamily="34" charset="0"/>
              </a:rPr>
              <a:t>What is ALICE?</a:t>
            </a:r>
          </a:p>
          <a:p>
            <a:endParaRPr lang="en-US" sz="2400" dirty="0">
              <a:latin typeface="Arial" panose="020B0604020202020204" pitchFamily="34" charset="0"/>
              <a:cs typeface="Arial" panose="020B0604020202020204" pitchFamily="34" charset="0"/>
              <a:hlinkClick r:id="rId3"/>
            </a:endParaRPr>
          </a:p>
          <a:p>
            <a:r>
              <a:rPr lang="en-US" sz="2400" dirty="0">
                <a:latin typeface="Arial" panose="020B0604020202020204" pitchFamily="34" charset="0"/>
                <a:cs typeface="Arial" panose="020B0604020202020204" pitchFamily="34" charset="0"/>
                <a:hlinkClick r:id="rId3"/>
              </a:rPr>
              <a:t>ALICE Activity</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Reflection</a:t>
            </a:r>
          </a:p>
        </p:txBody>
      </p:sp>
      <p:pic>
        <p:nvPicPr>
          <p:cNvPr id="5" name="Picture 4">
            <a:extLst>
              <a:ext uri="{FF2B5EF4-FFF2-40B4-BE49-F238E27FC236}">
                <a16:creationId xmlns:a16="http://schemas.microsoft.com/office/drawing/2014/main" id="{1651890B-40FC-4342-A386-3FA9904EC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750" y="5870320"/>
            <a:ext cx="3836902" cy="613285"/>
          </a:xfrm>
          <a:prstGeom prst="rect">
            <a:avLst/>
          </a:prstGeom>
        </p:spPr>
      </p:pic>
      <p:pic>
        <p:nvPicPr>
          <p:cNvPr id="7" name="Picture 6">
            <a:hlinkClick r:id="rId3"/>
            <a:extLst>
              <a:ext uri="{FF2B5EF4-FFF2-40B4-BE49-F238E27FC236}">
                <a16:creationId xmlns:a16="http://schemas.microsoft.com/office/drawing/2014/main" id="{56D9F030-8ECD-4647-9DF9-3006CE1ADC7D}"/>
              </a:ext>
            </a:extLst>
          </p:cNvPr>
          <p:cNvPicPr>
            <a:picLocks noChangeAspect="1"/>
          </p:cNvPicPr>
          <p:nvPr/>
        </p:nvPicPr>
        <p:blipFill rotWithShape="1">
          <a:blip r:embed="rId5"/>
          <a:srcRect l="20037" t="29954" r="19314" b="5302"/>
          <a:stretch/>
        </p:blipFill>
        <p:spPr>
          <a:xfrm>
            <a:off x="838200" y="1690688"/>
            <a:ext cx="6464556" cy="3879802"/>
          </a:xfrm>
          <a:prstGeom prst="rect">
            <a:avLst/>
          </a:prstGeom>
        </p:spPr>
      </p:pic>
    </p:spTree>
    <p:extLst>
      <p:ext uri="{BB962C8B-B14F-4D97-AF65-F5344CB8AC3E}">
        <p14:creationId xmlns:p14="http://schemas.microsoft.com/office/powerpoint/2010/main" val="189269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EDD0-8F50-4E36-AD11-6F10A5DE41B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Partner Spotlight Video</a:t>
            </a:r>
          </a:p>
        </p:txBody>
      </p:sp>
      <p:sp>
        <p:nvSpPr>
          <p:cNvPr id="3" name="Content Placeholder 2">
            <a:extLst>
              <a:ext uri="{FF2B5EF4-FFF2-40B4-BE49-F238E27FC236}">
                <a16:creationId xmlns:a16="http://schemas.microsoft.com/office/drawing/2014/main" id="{DED0D245-EDA2-4FB9-ACDD-5C3775A0B50A}"/>
              </a:ext>
            </a:extLst>
          </p:cNvPr>
          <p:cNvSpPr>
            <a:spLocks noGrp="1"/>
          </p:cNvSpPr>
          <p:nvPr>
            <p:ph idx="1"/>
          </p:nvPr>
        </p:nvSpPr>
        <p:spPr>
          <a:xfrm>
            <a:off x="596348" y="5482674"/>
            <a:ext cx="6749911" cy="1010201"/>
          </a:xfrm>
        </p:spPr>
        <p:txBody>
          <a:bodyPr>
            <a:normAutofit/>
          </a:bodyPr>
          <a:lstStyle/>
          <a:p>
            <a:pPr marL="0" indent="0">
              <a:buNone/>
            </a:pPr>
            <a:r>
              <a:rPr lang="en-US" sz="3200" dirty="0">
                <a:latin typeface="Arial" panose="020B0604020202020204" pitchFamily="34" charset="0"/>
                <a:cs typeface="Arial" panose="020B0604020202020204" pitchFamily="34" charset="0"/>
              </a:rPr>
              <a:t>One example of where your dollars are going in our community.</a:t>
            </a:r>
          </a:p>
        </p:txBody>
      </p:sp>
      <p:pic>
        <p:nvPicPr>
          <p:cNvPr id="5" name="Picture 4">
            <a:extLst>
              <a:ext uri="{FF2B5EF4-FFF2-40B4-BE49-F238E27FC236}">
                <a16:creationId xmlns:a16="http://schemas.microsoft.com/office/drawing/2014/main" id="{1651890B-40FC-4342-A386-3FA9904EC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750" y="5870320"/>
            <a:ext cx="3836902" cy="613285"/>
          </a:xfrm>
          <a:prstGeom prst="rect">
            <a:avLst/>
          </a:prstGeom>
        </p:spPr>
      </p:pic>
      <p:pic>
        <p:nvPicPr>
          <p:cNvPr id="8" name="Online Media 7" title="Partner Spotlight: Sheboygan County Food Bank">
            <a:hlinkClick r:id="" action="ppaction://media"/>
            <a:extLst>
              <a:ext uri="{FF2B5EF4-FFF2-40B4-BE49-F238E27FC236}">
                <a16:creationId xmlns:a16="http://schemas.microsoft.com/office/drawing/2014/main" id="{73DDD1AE-81E2-4270-9C36-52BA0502C23F}"/>
              </a:ext>
            </a:extLst>
          </p:cNvPr>
          <p:cNvPicPr>
            <a:picLocks noRot="1" noChangeAspect="1"/>
          </p:cNvPicPr>
          <p:nvPr>
            <a:videoFile r:link="rId1"/>
          </p:nvPr>
        </p:nvPicPr>
        <p:blipFill>
          <a:blip r:embed="rId5"/>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331563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EDD0-8F50-4E36-AD11-6F10A5DE41B5}"/>
              </a:ext>
            </a:extLst>
          </p:cNvPr>
          <p:cNvSpPr>
            <a:spLocks noGrp="1"/>
          </p:cNvSpPr>
          <p:nvPr>
            <p:ph type="title"/>
          </p:nvPr>
        </p:nvSpPr>
        <p:spPr>
          <a:xfrm>
            <a:off x="476031" y="5746707"/>
            <a:ext cx="6920550" cy="860509"/>
          </a:xfrm>
        </p:spPr>
        <p:txBody>
          <a:bodyPr>
            <a:normAutofit/>
          </a:bodyPr>
          <a:lstStyle/>
          <a:p>
            <a:r>
              <a:rPr lang="en-US" sz="3200" b="1" dirty="0">
                <a:latin typeface="Arial" panose="020B0604020202020204" pitchFamily="34" charset="0"/>
                <a:cs typeface="Arial" panose="020B0604020202020204" pitchFamily="34" charset="0"/>
              </a:rPr>
              <a:t>Where does my gift go?</a:t>
            </a:r>
          </a:p>
        </p:txBody>
      </p:sp>
      <p:pic>
        <p:nvPicPr>
          <p:cNvPr id="5" name="Picture 4">
            <a:extLst>
              <a:ext uri="{FF2B5EF4-FFF2-40B4-BE49-F238E27FC236}">
                <a16:creationId xmlns:a16="http://schemas.microsoft.com/office/drawing/2014/main" id="{1651890B-40FC-4342-A386-3FA9904EC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750" y="5870320"/>
            <a:ext cx="3836902" cy="613285"/>
          </a:xfrm>
          <a:prstGeom prst="rect">
            <a:avLst/>
          </a:prstGeom>
        </p:spPr>
      </p:pic>
      <p:pic>
        <p:nvPicPr>
          <p:cNvPr id="10" name="Content Placeholder 9" descr="A picture containing shirt&#10;&#10;Description automatically generated">
            <a:extLst>
              <a:ext uri="{FF2B5EF4-FFF2-40B4-BE49-F238E27FC236}">
                <a16:creationId xmlns:a16="http://schemas.microsoft.com/office/drawing/2014/main" id="{18140B6E-6E73-47D4-8170-4671536A56F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02698" y="250784"/>
            <a:ext cx="9986604" cy="5704848"/>
          </a:xfrm>
        </p:spPr>
      </p:pic>
    </p:spTree>
    <p:extLst>
      <p:ext uri="{BB962C8B-B14F-4D97-AF65-F5344CB8AC3E}">
        <p14:creationId xmlns:p14="http://schemas.microsoft.com/office/powerpoint/2010/main" val="266366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BE84DEFA-6B97-45F5-B933-23B7A1086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708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lower, sunflower&#10;&#10;Description automatically generated">
            <a:extLst>
              <a:ext uri="{FF2B5EF4-FFF2-40B4-BE49-F238E27FC236}">
                <a16:creationId xmlns:a16="http://schemas.microsoft.com/office/drawing/2014/main" id="{24AE03E2-73DF-4ED5-9084-F0C648722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4"/>
            <a:ext cx="12192000" cy="6967728"/>
          </a:xfrm>
          <a:prstGeom prst="rect">
            <a:avLst/>
          </a:prstGeom>
        </p:spPr>
      </p:pic>
    </p:spTree>
    <p:extLst>
      <p:ext uri="{BB962C8B-B14F-4D97-AF65-F5344CB8AC3E}">
        <p14:creationId xmlns:p14="http://schemas.microsoft.com/office/powerpoint/2010/main" val="2810947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341</Words>
  <Application>Microsoft Office PowerPoint</Application>
  <PresentationFormat>Widescreen</PresentationFormat>
  <Paragraphs>44</Paragraphs>
  <Slides>10</Slides>
  <Notes>7</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Last year because of your help…</vt:lpstr>
      <vt:lpstr>2020/2021 CAMPAIGN VIDEO</vt:lpstr>
      <vt:lpstr>Making Tough Choices – Why We Give </vt:lpstr>
      <vt:lpstr>Partner Spotlight Video</vt:lpstr>
      <vt:lpstr>Where does my gift go?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Piper</dc:creator>
  <cp:lastModifiedBy>Emily Kaiser</cp:lastModifiedBy>
  <cp:revision>23</cp:revision>
  <dcterms:created xsi:type="dcterms:W3CDTF">2020-08-03T12:30:51Z</dcterms:created>
  <dcterms:modified xsi:type="dcterms:W3CDTF">2020-09-08T14:28:30Z</dcterms:modified>
</cp:coreProperties>
</file>