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Archivo Black" panose="020B0604020202020204" charset="0"/>
      <p:regular r:id="rId39"/>
    </p:embeddedFont>
    <p:embeddedFont>
      <p:font typeface="Calibri" panose="020F0502020204030204" pitchFamily="34" charset="0"/>
      <p:regular r:id="rId40"/>
      <p:bold r:id="rId41"/>
      <p:italic r:id="rId42"/>
      <p:boldItalic r:id="rId43"/>
    </p:embeddedFont>
    <p:embeddedFont>
      <p:font typeface="Glacial Indifference" panose="020B0604020202020204" charset="0"/>
      <p:regular r:id="rId44"/>
    </p:embeddedFont>
    <p:embeddedFont>
      <p:font typeface="HK Gothic" panose="020B0604020202020204" charset="0"/>
      <p:regular r:id="rId45"/>
    </p:embeddedFont>
    <p:embeddedFont>
      <p:font typeface="Kaushan Script" panose="020B0604020202020204" charset="0"/>
      <p:regular r:id="rId46"/>
    </p:embeddedFont>
    <p:embeddedFont>
      <p:font typeface="League Gothic" panose="020B0604020202020204" charset="0"/>
      <p:regular r:id="rId47"/>
    </p:embeddedFont>
    <p:embeddedFont>
      <p:font typeface="League Gothic Italics" panose="020B0604020202020204" charset="0"/>
      <p:regular r:id="rId48"/>
    </p:embeddedFont>
    <p:embeddedFont>
      <p:font typeface="Roboto" panose="02000000000000000000" pitchFamily="2" charset="0"/>
      <p:regular r:id="rId49"/>
    </p:embeddedFont>
    <p:embeddedFont>
      <p:font typeface="Roboto Bold" panose="02000000000000000000" charset="0"/>
      <p:regular r:id="rId50"/>
    </p:embeddedFont>
    <p:embeddedFont>
      <p:font typeface="Roboto Italics"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157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03.10.2023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More than just fundraisers. </a:t>
            </a:r>
          </a:p>
          <a:p>
            <a:endParaRPr lang="en-US"/>
          </a:p>
          <a:p>
            <a:r>
              <a:rPr lang="en-US"/>
              <a:t>Most know us for our investments in local programs, which is one of our main products, but to fill our mission we must play a larger role in the community. We do this through Community Support (list) and Nonprofit Support (list).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United Way of Wisconsin joins hundreds of other United Way's to measure the 'ALICE' population across the states. This population represents the households living paycheck to paycheck, one emergency away from needing support on basic needs.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United Way puts Hope In Action. Hope In Action for the kids that receive therapy; Hope In Action for families that receive food delivered to them; Hope In Action for transportation to a necessary doctor's appointment; Hope In Action to ensure that no one gets left behind. </a:t>
            </a:r>
          </a:p>
          <a:p>
            <a:endParaRPr lang="en-US"/>
          </a:p>
          <a:p>
            <a:r>
              <a:rPr lang="en-US"/>
              <a:t>We have a stake in creating a healthy, prosperous community. After all, we all win when a child succeeds in school, when a neighborhood is safe, when families have good health, and workers have solid jobs.</a:t>
            </a:r>
          </a:p>
          <a:p>
            <a:endParaRPr lang="en-US"/>
          </a:p>
          <a:p>
            <a:r>
              <a:rPr lang="en-US"/>
              <a:t>United Way connects people who want to make a difference in our community with the people who need help the most.</a:t>
            </a:r>
          </a:p>
          <a:p>
            <a:endParaRPr lang="en-US"/>
          </a:p>
          <a:p>
            <a:r>
              <a:rPr lang="en-US"/>
              <a:t>United Way is not a short-term investment; it’s about lasting change. We work to address our community’s most critical problems. </a:t>
            </a:r>
          </a:p>
          <a:p>
            <a:endParaRPr lang="en-US"/>
          </a:p>
          <a:p>
            <a:r>
              <a:rPr lang="en-US"/>
              <a:t>We address the complexity of people’s lives and communities by focusing on identifying root causes of issues and responding to immediate basic needs.</a:t>
            </a:r>
          </a:p>
          <a:p>
            <a:endParaRPr lang="en-US"/>
          </a:p>
          <a:p>
            <a:r>
              <a:rPr lang="en-US"/>
              <a:t>Giving to United Way’s Community Action Fund is an efficient and powerful way to invest in your community. It is also the best way for United Way to leverage donor dollars strategically and allows charities to make their dollars go further.</a:t>
            </a:r>
          </a:p>
          <a:p>
            <a:endParaRPr lang="en-US"/>
          </a:p>
          <a:p>
            <a:r>
              <a:rPr lang="en-US"/>
              <a:t>All donations to the Community Action Fund stay local and measured results are reported back to the community annually.</a:t>
            </a:r>
          </a:p>
          <a:p>
            <a:endParaRPr lang="en-US"/>
          </a:p>
          <a:p>
            <a:r>
              <a:rPr lang="en-US"/>
              <a:t>In addition to making financial investments in programs and community impact initiatives, United Way also helps increase the capacity and efficiency of our program partners through technical assistance and training, as well as connecting them to volunteers and other resources.</a:t>
            </a:r>
          </a:p>
          <a:p>
            <a:endParaRPr lang="en-US"/>
          </a:p>
          <a:p>
            <a:r>
              <a:rPr lang="en-US"/>
              <a:t>Change doesn’t happen alone. To live better, we must Live United.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5.jpeg"/></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1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3.jpeg"/><Relationship Id="rId10" Type="http://schemas.openxmlformats.org/officeDocument/2006/relationships/image" Target="../media/image4.svg"/><Relationship Id="rId4" Type="http://schemas.openxmlformats.org/officeDocument/2006/relationships/image" Target="../media/image12.svg"/><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34.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svg"/><Relationship Id="rId3" Type="http://schemas.openxmlformats.org/officeDocument/2006/relationships/image" Target="../media/image4.svg"/><Relationship Id="rId7" Type="http://schemas.openxmlformats.org/officeDocument/2006/relationships/image" Target="../media/image96.jpeg"/><Relationship Id="rId12" Type="http://schemas.openxmlformats.org/officeDocument/2006/relationships/image" Target="../media/image10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00.jpeg"/><Relationship Id="rId5" Type="http://schemas.openxmlformats.org/officeDocument/2006/relationships/image" Target="../media/image6.svg"/><Relationship Id="rId10" Type="http://schemas.openxmlformats.org/officeDocument/2006/relationships/image" Target="../media/image99.jpeg"/><Relationship Id="rId4" Type="http://schemas.openxmlformats.org/officeDocument/2006/relationships/image" Target="../media/image5.png"/><Relationship Id="rId9" Type="http://schemas.openxmlformats.org/officeDocument/2006/relationships/image" Target="../media/image98.jpeg"/></Relationships>
</file>

<file path=ppt/slides/_rels/slide35.xml.rels><?xml version="1.0" encoding="UTF-8" standalone="yes"?>
<Relationships xmlns="http://schemas.openxmlformats.org/package/2006/relationships"><Relationship Id="rId8" Type="http://schemas.openxmlformats.org/officeDocument/2006/relationships/hyperlink" Target="http://www.uwofsc.org/getinvolved" TargetMode="External"/><Relationship Id="rId3" Type="http://schemas.openxmlformats.org/officeDocument/2006/relationships/image" Target="../media/image4.sv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hyperlink" Target="https://wi.211counts.org" TargetMode="External"/><Relationship Id="rId3" Type="http://schemas.openxmlformats.org/officeDocument/2006/relationships/image" Target="../media/image10.png"/><Relationship Id="rId7" Type="http://schemas.openxmlformats.org/officeDocument/2006/relationships/image" Target="../media/image6.svg"/><Relationship Id="rId12" Type="http://schemas.openxmlformats.org/officeDocument/2006/relationships/image" Target="../media/image20.svg"/><Relationship Id="rId17" Type="http://schemas.openxmlformats.org/officeDocument/2006/relationships/hyperlink" Target="https://www.unitedforalice.org/county-profiles/wisconsin" TargetMode="External"/><Relationship Id="rId2" Type="http://schemas.openxmlformats.org/officeDocument/2006/relationships/notesSlide" Target="../notesSlides/notesSlide2.xml"/><Relationship Id="rId16"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svg"/><Relationship Id="rId15" Type="http://schemas.openxmlformats.org/officeDocument/2006/relationships/image" Target="../media/image23.png"/><Relationship Id="rId10" Type="http://schemas.openxmlformats.org/officeDocument/2006/relationships/image" Target="../media/image18.svg"/><Relationship Id="rId19" Type="http://schemas.openxmlformats.org/officeDocument/2006/relationships/hyperlink" Target="https://211wisconsin.communityos.org" TargetMode="External"/><Relationship Id="rId4" Type="http://schemas.openxmlformats.org/officeDocument/2006/relationships/image" Target="../media/image3.png"/><Relationship Id="rId9" Type="http://schemas.openxmlformats.org/officeDocument/2006/relationships/image" Target="../media/image17.png"/><Relationship Id="rId1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6.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4.svg"/><Relationship Id="rId5" Type="http://schemas.openxmlformats.org/officeDocument/2006/relationships/image" Target="../media/image28.png"/><Relationship Id="rId10" Type="http://schemas.openxmlformats.org/officeDocument/2006/relationships/image" Target="../media/image3.png"/><Relationship Id="rId4" Type="http://schemas.openxmlformats.org/officeDocument/2006/relationships/image" Target="../media/image27.jpe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svg"/><Relationship Id="rId18" Type="http://schemas.openxmlformats.org/officeDocument/2006/relationships/image" Target="../media/image45.png"/><Relationship Id="rId3" Type="http://schemas.openxmlformats.org/officeDocument/2006/relationships/image" Target="../media/image34.svg"/><Relationship Id="rId21" Type="http://schemas.openxmlformats.org/officeDocument/2006/relationships/image" Target="../media/image48.svg"/><Relationship Id="rId7" Type="http://schemas.openxmlformats.org/officeDocument/2006/relationships/image" Target="../media/image38.svg"/><Relationship Id="rId12" Type="http://schemas.openxmlformats.org/officeDocument/2006/relationships/image" Target="../media/image3.png"/><Relationship Id="rId17" Type="http://schemas.openxmlformats.org/officeDocument/2006/relationships/image" Target="../media/image44.svg"/><Relationship Id="rId2" Type="http://schemas.openxmlformats.org/officeDocument/2006/relationships/image" Target="../media/image33.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6.svg"/><Relationship Id="rId23" Type="http://schemas.openxmlformats.org/officeDocument/2006/relationships/image" Target="../media/image49.jpeg"/><Relationship Id="rId10" Type="http://schemas.openxmlformats.org/officeDocument/2006/relationships/image" Target="../media/image41.png"/><Relationship Id="rId19" Type="http://schemas.openxmlformats.org/officeDocument/2006/relationships/image" Target="../media/image46.sv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5.png"/><Relationship Id="rId22" Type="http://schemas.openxmlformats.org/officeDocument/2006/relationships/image" Target="../media/image10.png"/></Relationships>
</file>

<file path=ppt/slides/_rels/slide7.xml.rels><?xml version="1.0" encoding="UTF-8" standalone="yes"?>
<Relationships xmlns="http://schemas.openxmlformats.org/package/2006/relationships"><Relationship Id="rId13" Type="http://schemas.openxmlformats.org/officeDocument/2006/relationships/image" Target="../media/image60.png"/><Relationship Id="rId18" Type="http://schemas.openxmlformats.org/officeDocument/2006/relationships/image" Target="../media/image6.svg"/><Relationship Id="rId26" Type="http://schemas.openxmlformats.org/officeDocument/2006/relationships/image" Target="../media/image69.png"/><Relationship Id="rId3" Type="http://schemas.openxmlformats.org/officeDocument/2006/relationships/image" Target="../media/image50.png"/><Relationship Id="rId21" Type="http://schemas.openxmlformats.org/officeDocument/2006/relationships/image" Target="../media/image64.png"/><Relationship Id="rId34" Type="http://schemas.openxmlformats.org/officeDocument/2006/relationships/image" Target="../media/image77.jpeg"/><Relationship Id="rId7" Type="http://schemas.openxmlformats.org/officeDocument/2006/relationships/image" Target="../media/image54.png"/><Relationship Id="rId12" Type="http://schemas.openxmlformats.org/officeDocument/2006/relationships/image" Target="../media/image59.jpeg"/><Relationship Id="rId17" Type="http://schemas.openxmlformats.org/officeDocument/2006/relationships/image" Target="../media/image5.png"/><Relationship Id="rId25" Type="http://schemas.openxmlformats.org/officeDocument/2006/relationships/image" Target="../media/image68.png"/><Relationship Id="rId33" Type="http://schemas.openxmlformats.org/officeDocument/2006/relationships/image" Target="../media/image76.png"/><Relationship Id="rId2" Type="http://schemas.openxmlformats.org/officeDocument/2006/relationships/notesSlide" Target="../notesSlides/notesSlide3.xml"/><Relationship Id="rId16" Type="http://schemas.openxmlformats.org/officeDocument/2006/relationships/image" Target="../media/image4.svg"/><Relationship Id="rId20" Type="http://schemas.openxmlformats.org/officeDocument/2006/relationships/image" Target="../media/image63.png"/><Relationship Id="rId29"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24" Type="http://schemas.openxmlformats.org/officeDocument/2006/relationships/image" Target="../media/image67.png"/><Relationship Id="rId32" Type="http://schemas.openxmlformats.org/officeDocument/2006/relationships/image" Target="../media/image75.png"/><Relationship Id="rId5" Type="http://schemas.openxmlformats.org/officeDocument/2006/relationships/image" Target="../media/image52.png"/><Relationship Id="rId15" Type="http://schemas.openxmlformats.org/officeDocument/2006/relationships/image" Target="../media/image3.png"/><Relationship Id="rId23" Type="http://schemas.openxmlformats.org/officeDocument/2006/relationships/image" Target="../media/image66.jpeg"/><Relationship Id="rId28" Type="http://schemas.openxmlformats.org/officeDocument/2006/relationships/image" Target="../media/image71.jpeg"/><Relationship Id="rId10" Type="http://schemas.openxmlformats.org/officeDocument/2006/relationships/image" Target="../media/image57.svg"/><Relationship Id="rId19" Type="http://schemas.openxmlformats.org/officeDocument/2006/relationships/image" Target="../media/image62.png"/><Relationship Id="rId31" Type="http://schemas.openxmlformats.org/officeDocument/2006/relationships/image" Target="../media/image74.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5.png"/><Relationship Id="rId27" Type="http://schemas.openxmlformats.org/officeDocument/2006/relationships/image" Target="../media/image70.jpeg"/><Relationship Id="rId30" Type="http://schemas.openxmlformats.org/officeDocument/2006/relationships/image" Target="../media/image73.jpeg"/><Relationship Id="rId35" Type="http://schemas.openxmlformats.org/officeDocument/2006/relationships/image" Target="../media/image10.png"/><Relationship Id="rId8"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3705916" y="-18015993"/>
            <a:ext cx="41649047" cy="41649047"/>
          </a:xfrm>
          <a:custGeom>
            <a:avLst/>
            <a:gdLst/>
            <a:ahLst/>
            <a:cxnLst/>
            <a:rect l="l" t="t" r="r" b="b"/>
            <a:pathLst>
              <a:path w="41649047" h="41649047">
                <a:moveTo>
                  <a:pt x="0" y="0"/>
                </a:moveTo>
                <a:lnTo>
                  <a:pt x="41649047" y="0"/>
                </a:lnTo>
                <a:lnTo>
                  <a:pt x="41649047" y="41649048"/>
                </a:lnTo>
                <a:lnTo>
                  <a:pt x="0" y="41649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045123" y="-9009308"/>
            <a:ext cx="28995933" cy="28995933"/>
          </a:xfrm>
          <a:custGeom>
            <a:avLst/>
            <a:gdLst/>
            <a:ahLst/>
            <a:cxnLst/>
            <a:rect l="l" t="t" r="r" b="b"/>
            <a:pathLst>
              <a:path w="28995933" h="28995933">
                <a:moveTo>
                  <a:pt x="0" y="0"/>
                </a:moveTo>
                <a:lnTo>
                  <a:pt x="28995933" y="0"/>
                </a:lnTo>
                <a:lnTo>
                  <a:pt x="28995933" y="28995933"/>
                </a:lnTo>
                <a:lnTo>
                  <a:pt x="0" y="2899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20097">
            <a:off x="-10045123" y="-9009308"/>
            <a:ext cx="28995933" cy="28995933"/>
          </a:xfrm>
          <a:custGeom>
            <a:avLst/>
            <a:gdLst/>
            <a:ahLst/>
            <a:cxnLst/>
            <a:rect l="l" t="t" r="r" b="b"/>
            <a:pathLst>
              <a:path w="28995933" h="28995933">
                <a:moveTo>
                  <a:pt x="0" y="0"/>
                </a:moveTo>
                <a:lnTo>
                  <a:pt x="28995933" y="0"/>
                </a:lnTo>
                <a:lnTo>
                  <a:pt x="28995933" y="28995933"/>
                </a:lnTo>
                <a:lnTo>
                  <a:pt x="0" y="28995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919511" y="3561388"/>
            <a:ext cx="16448978" cy="3127918"/>
            <a:chOff x="0" y="0"/>
            <a:chExt cx="21931971" cy="4170557"/>
          </a:xfrm>
        </p:grpSpPr>
        <p:sp>
          <p:nvSpPr>
            <p:cNvPr id="6" name="TextBox 6"/>
            <p:cNvSpPr txBox="1"/>
            <p:nvPr/>
          </p:nvSpPr>
          <p:spPr>
            <a:xfrm>
              <a:off x="0" y="1094783"/>
              <a:ext cx="21931971" cy="2529014"/>
            </a:xfrm>
            <a:prstGeom prst="rect">
              <a:avLst/>
            </a:prstGeom>
          </p:spPr>
          <p:txBody>
            <a:bodyPr lIns="0" tIns="0" rIns="0" bIns="0" rtlCol="0" anchor="t">
              <a:spAutoFit/>
            </a:bodyPr>
            <a:lstStyle/>
            <a:p>
              <a:pPr algn="ctr">
                <a:lnSpc>
                  <a:spcPts val="15222"/>
                </a:lnSpc>
              </a:pPr>
              <a:r>
                <a:rPr lang="en-US" sz="12081">
                  <a:solidFill>
                    <a:srgbClr val="FFFFFF"/>
                  </a:solidFill>
                  <a:latin typeface="Archivo Black"/>
                </a:rPr>
                <a:t>HOPE    ACTION</a:t>
              </a:r>
            </a:p>
          </p:txBody>
        </p:sp>
        <p:sp>
          <p:nvSpPr>
            <p:cNvPr id="7" name="TextBox 7"/>
            <p:cNvSpPr txBox="1"/>
            <p:nvPr/>
          </p:nvSpPr>
          <p:spPr>
            <a:xfrm rot="-1060074">
              <a:off x="7116201" y="568734"/>
              <a:ext cx="4687231" cy="2960220"/>
            </a:xfrm>
            <a:prstGeom prst="rect">
              <a:avLst/>
            </a:prstGeom>
          </p:spPr>
          <p:txBody>
            <a:bodyPr lIns="0" tIns="0" rIns="0" bIns="0" rtlCol="0" anchor="t">
              <a:spAutoFit/>
            </a:bodyPr>
            <a:lstStyle/>
            <a:p>
              <a:pPr algn="ctr">
                <a:lnSpc>
                  <a:spcPts val="18033"/>
                </a:lnSpc>
              </a:pPr>
              <a:r>
                <a:rPr lang="en-US" sz="14312">
                  <a:solidFill>
                    <a:srgbClr val="FFFFFF"/>
                  </a:solidFill>
                  <a:latin typeface="Kaushan Script"/>
                </a:rPr>
                <a:t> in </a:t>
              </a:r>
            </a:p>
          </p:txBody>
        </p:sp>
        <p:sp>
          <p:nvSpPr>
            <p:cNvPr id="8" name="Freeform 8"/>
            <p:cNvSpPr/>
            <p:nvPr/>
          </p:nvSpPr>
          <p:spPr>
            <a:xfrm>
              <a:off x="3410175" y="1279351"/>
              <a:ext cx="2236079" cy="2236079"/>
            </a:xfrm>
            <a:custGeom>
              <a:avLst/>
              <a:gdLst/>
              <a:ahLst/>
              <a:cxnLst/>
              <a:rect l="l" t="t" r="r" b="b"/>
              <a:pathLst>
                <a:path w="2236079" h="2236079">
                  <a:moveTo>
                    <a:pt x="0" y="0"/>
                  </a:moveTo>
                  <a:lnTo>
                    <a:pt x="2236079" y="0"/>
                  </a:lnTo>
                  <a:lnTo>
                    <a:pt x="2236079" y="2236079"/>
                  </a:lnTo>
                  <a:lnTo>
                    <a:pt x="0" y="2236079"/>
                  </a:lnTo>
                  <a:lnTo>
                    <a:pt x="0" y="0"/>
                  </a:lnTo>
                  <a:close/>
                </a:path>
              </a:pathLst>
            </a:custGeom>
            <a:blipFill>
              <a:blip r:embed="rId8"/>
              <a:stretch>
                <a:fillRect/>
              </a:stretch>
            </a:blipFill>
          </p:spPr>
        </p:sp>
      </p:grpSp>
      <p:grpSp>
        <p:nvGrpSpPr>
          <p:cNvPr id="9" name="Group 9"/>
          <p:cNvGrpSpPr/>
          <p:nvPr/>
        </p:nvGrpSpPr>
        <p:grpSpPr>
          <a:xfrm>
            <a:off x="2164077" y="6860290"/>
            <a:ext cx="13959846" cy="1204905"/>
            <a:chOff x="0" y="0"/>
            <a:chExt cx="4081956" cy="352323"/>
          </a:xfrm>
        </p:grpSpPr>
        <p:sp>
          <p:nvSpPr>
            <p:cNvPr id="10" name="Freeform 10"/>
            <p:cNvSpPr/>
            <p:nvPr/>
          </p:nvSpPr>
          <p:spPr>
            <a:xfrm>
              <a:off x="0" y="0"/>
              <a:ext cx="4081956" cy="352323"/>
            </a:xfrm>
            <a:custGeom>
              <a:avLst/>
              <a:gdLst/>
              <a:ahLst/>
              <a:cxnLst/>
              <a:rect l="l" t="t" r="r" b="b"/>
              <a:pathLst>
                <a:path w="4081956" h="352323">
                  <a:moveTo>
                    <a:pt x="28284" y="0"/>
                  </a:moveTo>
                  <a:lnTo>
                    <a:pt x="4053672" y="0"/>
                  </a:lnTo>
                  <a:cubicBezTo>
                    <a:pt x="4069293" y="0"/>
                    <a:pt x="4081956" y="12663"/>
                    <a:pt x="4081956" y="28284"/>
                  </a:cubicBezTo>
                  <a:lnTo>
                    <a:pt x="4081956" y="324039"/>
                  </a:lnTo>
                  <a:cubicBezTo>
                    <a:pt x="4081956" y="339659"/>
                    <a:pt x="4069293" y="352323"/>
                    <a:pt x="4053672" y="352323"/>
                  </a:cubicBezTo>
                  <a:lnTo>
                    <a:pt x="28284" y="352323"/>
                  </a:lnTo>
                  <a:cubicBezTo>
                    <a:pt x="12663" y="352323"/>
                    <a:pt x="0" y="339659"/>
                    <a:pt x="0" y="324039"/>
                  </a:cubicBezTo>
                  <a:lnTo>
                    <a:pt x="0" y="28284"/>
                  </a:lnTo>
                  <a:cubicBezTo>
                    <a:pt x="0" y="12663"/>
                    <a:pt x="12663" y="0"/>
                    <a:pt x="28284" y="0"/>
                  </a:cubicBezTo>
                  <a:close/>
                </a:path>
              </a:pathLst>
            </a:custGeom>
            <a:solidFill>
              <a:srgbClr val="FFB351"/>
            </a:solidFill>
          </p:spPr>
        </p:sp>
        <p:sp>
          <p:nvSpPr>
            <p:cNvPr id="11" name="TextBox 11"/>
            <p:cNvSpPr txBox="1"/>
            <p:nvPr/>
          </p:nvSpPr>
          <p:spPr>
            <a:xfrm>
              <a:off x="0" y="-47625"/>
              <a:ext cx="812800" cy="860425"/>
            </a:xfrm>
            <a:prstGeom prst="rect">
              <a:avLst/>
            </a:prstGeom>
          </p:spPr>
          <p:txBody>
            <a:bodyPr lIns="45756" tIns="45756" rIns="45756" bIns="45756" rtlCol="0" anchor="ctr"/>
            <a:lstStyle/>
            <a:p>
              <a:pPr algn="ctr">
                <a:lnSpc>
                  <a:spcPts val="2655"/>
                </a:lnSpc>
              </a:pPr>
              <a:endParaRPr/>
            </a:p>
          </p:txBody>
        </p:sp>
      </p:grpSp>
      <p:grpSp>
        <p:nvGrpSpPr>
          <p:cNvPr id="12" name="Group 12"/>
          <p:cNvGrpSpPr/>
          <p:nvPr/>
        </p:nvGrpSpPr>
        <p:grpSpPr>
          <a:xfrm>
            <a:off x="2566431" y="7082681"/>
            <a:ext cx="3688275" cy="760123"/>
            <a:chOff x="0" y="0"/>
            <a:chExt cx="4917700" cy="1013498"/>
          </a:xfrm>
        </p:grpSpPr>
        <p:sp>
          <p:nvSpPr>
            <p:cNvPr id="13" name="Freeform 13"/>
            <p:cNvSpPr/>
            <p:nvPr/>
          </p:nvSpPr>
          <p:spPr>
            <a:xfrm>
              <a:off x="0" y="0"/>
              <a:ext cx="2143399" cy="1013498"/>
            </a:xfrm>
            <a:custGeom>
              <a:avLst/>
              <a:gdLst/>
              <a:ahLst/>
              <a:cxnLst/>
              <a:rect l="l" t="t" r="r" b="b"/>
              <a:pathLst>
                <a:path w="2143399" h="1013498">
                  <a:moveTo>
                    <a:pt x="0" y="0"/>
                  </a:moveTo>
                  <a:lnTo>
                    <a:pt x="2143399" y="0"/>
                  </a:lnTo>
                  <a:lnTo>
                    <a:pt x="2143399" y="1013498"/>
                  </a:lnTo>
                  <a:lnTo>
                    <a:pt x="0" y="1013498"/>
                  </a:lnTo>
                  <a:lnTo>
                    <a:pt x="0" y="0"/>
                  </a:lnTo>
                  <a:close/>
                </a:path>
              </a:pathLst>
            </a:custGeom>
            <a:blipFill>
              <a:blip r:embed="rId9"/>
              <a:stretch>
                <a:fillRect b="-59348"/>
              </a:stretch>
            </a:blipFill>
          </p:spPr>
        </p:sp>
        <p:sp>
          <p:nvSpPr>
            <p:cNvPr id="14" name="Freeform 14"/>
            <p:cNvSpPr/>
            <p:nvPr/>
          </p:nvSpPr>
          <p:spPr>
            <a:xfrm>
              <a:off x="2143399" y="124287"/>
              <a:ext cx="2774300" cy="806637"/>
            </a:xfrm>
            <a:custGeom>
              <a:avLst/>
              <a:gdLst/>
              <a:ahLst/>
              <a:cxnLst/>
              <a:rect l="l" t="t" r="r" b="b"/>
              <a:pathLst>
                <a:path w="2774300" h="806637">
                  <a:moveTo>
                    <a:pt x="0" y="0"/>
                  </a:moveTo>
                  <a:lnTo>
                    <a:pt x="2774301" y="0"/>
                  </a:lnTo>
                  <a:lnTo>
                    <a:pt x="2774301" y="806637"/>
                  </a:lnTo>
                  <a:lnTo>
                    <a:pt x="0" y="806637"/>
                  </a:lnTo>
                  <a:lnTo>
                    <a:pt x="0" y="0"/>
                  </a:lnTo>
                  <a:close/>
                </a:path>
              </a:pathLst>
            </a:custGeom>
            <a:blipFill>
              <a:blip r:embed="rId10"/>
              <a:stretch>
                <a:fillRect t="-219939" r="-23209"/>
              </a:stretch>
            </a:blipFill>
          </p:spPr>
        </p:sp>
      </p:grpSp>
      <p:sp>
        <p:nvSpPr>
          <p:cNvPr id="15" name="TextBox 15"/>
          <p:cNvSpPr txBox="1"/>
          <p:nvPr/>
        </p:nvSpPr>
        <p:spPr>
          <a:xfrm>
            <a:off x="6396218" y="6707876"/>
            <a:ext cx="9325351" cy="1357333"/>
          </a:xfrm>
          <a:prstGeom prst="rect">
            <a:avLst/>
          </a:prstGeom>
        </p:spPr>
        <p:txBody>
          <a:bodyPr lIns="0" tIns="0" rIns="0" bIns="0" rtlCol="0" anchor="t">
            <a:spAutoFit/>
          </a:bodyPr>
          <a:lstStyle/>
          <a:p>
            <a:pPr algn="ctr">
              <a:lnSpc>
                <a:spcPts val="11137"/>
              </a:lnSpc>
            </a:pPr>
            <a:r>
              <a:rPr lang="en-US" sz="7955">
                <a:solidFill>
                  <a:srgbClr val="FFFFFF"/>
                </a:solidFill>
                <a:latin typeface="League Gothic"/>
              </a:rPr>
              <a:t>2023-24 UNITED WAY CAMPAIGN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A8C6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1510537" y="-719042"/>
            <a:ext cx="4681017" cy="4144828"/>
          </a:xfrm>
          <a:custGeom>
            <a:avLst/>
            <a:gdLst/>
            <a:ahLst/>
            <a:cxnLst/>
            <a:rect l="l" t="t" r="r" b="b"/>
            <a:pathLst>
              <a:path w="4681017" h="4144828">
                <a:moveTo>
                  <a:pt x="4681017" y="4144827"/>
                </a:moveTo>
                <a:lnTo>
                  <a:pt x="0" y="4144827"/>
                </a:lnTo>
                <a:lnTo>
                  <a:pt x="0" y="0"/>
                </a:lnTo>
                <a:lnTo>
                  <a:pt x="4681017" y="0"/>
                </a:lnTo>
                <a:lnTo>
                  <a:pt x="4681017" y="414482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590604" y="7652325"/>
            <a:ext cx="4681017" cy="4144828"/>
          </a:xfrm>
          <a:custGeom>
            <a:avLst/>
            <a:gdLst/>
            <a:ahLst/>
            <a:cxnLst/>
            <a:rect l="l" t="t" r="r" b="b"/>
            <a:pathLst>
              <a:path w="4681017" h="4144828">
                <a:moveTo>
                  <a:pt x="0" y="0"/>
                </a:moveTo>
                <a:lnTo>
                  <a:pt x="4681016" y="0"/>
                </a:lnTo>
                <a:lnTo>
                  <a:pt x="4681016"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716647" y="-1886378"/>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205605" y="8821370"/>
            <a:ext cx="6142481" cy="5003330"/>
          </a:xfrm>
          <a:custGeom>
            <a:avLst/>
            <a:gdLst/>
            <a:ahLst/>
            <a:cxnLst/>
            <a:rect l="l" t="t" r="r" b="b"/>
            <a:pathLst>
              <a:path w="6142481" h="5003330">
                <a:moveTo>
                  <a:pt x="6142481" y="0"/>
                </a:moveTo>
                <a:lnTo>
                  <a:pt x="0" y="0"/>
                </a:lnTo>
                <a:lnTo>
                  <a:pt x="0" y="5003329"/>
                </a:lnTo>
                <a:lnTo>
                  <a:pt x="6142481" y="5003329"/>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340148"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213735" y="3817405"/>
            <a:ext cx="11860531" cy="2374328"/>
          </a:xfrm>
          <a:prstGeom prst="rect">
            <a:avLst/>
          </a:prstGeom>
        </p:spPr>
        <p:txBody>
          <a:bodyPr lIns="0" tIns="0" rIns="0" bIns="0" rtlCol="0" anchor="t">
            <a:spAutoFit/>
          </a:bodyPr>
          <a:lstStyle/>
          <a:p>
            <a:pPr algn="ctr">
              <a:lnSpc>
                <a:spcPts val="9200"/>
              </a:lnSpc>
            </a:pPr>
            <a:r>
              <a:rPr lang="en-US" sz="8441">
                <a:solidFill>
                  <a:srgbClr val="000000"/>
                </a:solidFill>
                <a:latin typeface="Roboto Bold"/>
              </a:rPr>
              <a:t>88% of adults improved their mental health</a:t>
            </a:r>
          </a:p>
        </p:txBody>
      </p:sp>
      <p:sp>
        <p:nvSpPr>
          <p:cNvPr id="9" name="TextBox 9"/>
          <p:cNvSpPr txBox="1"/>
          <p:nvPr/>
        </p:nvSpPr>
        <p:spPr>
          <a:xfrm>
            <a:off x="4231777" y="6981636"/>
            <a:ext cx="9872202" cy="1971676"/>
          </a:xfrm>
          <a:prstGeom prst="rect">
            <a:avLst/>
          </a:prstGeom>
        </p:spPr>
        <p:txBody>
          <a:bodyPr lIns="0" tIns="0" rIns="0" bIns="0" rtlCol="0" anchor="t">
            <a:spAutoFit/>
          </a:bodyPr>
          <a:lstStyle/>
          <a:p>
            <a:pPr algn="ctr">
              <a:lnSpc>
                <a:spcPts val="3937"/>
              </a:lnSpc>
              <a:spcBef>
                <a:spcPct val="0"/>
              </a:spcBef>
            </a:pPr>
            <a:r>
              <a:rPr lang="en-US" sz="2812">
                <a:solidFill>
                  <a:srgbClr val="000000"/>
                </a:solidFill>
                <a:latin typeface="Roboto Bold"/>
              </a:rPr>
              <a:t>Alzheimer’s Association Wisconsin Chapter, Catholic Charities, Mental Health America Lakeshore, Partners for Community Development, Safe Harbor of Sheboygan County, Sheboygan County Interfaith Organization, Salvation Army</a:t>
            </a:r>
          </a:p>
        </p:txBody>
      </p:sp>
      <p:grpSp>
        <p:nvGrpSpPr>
          <p:cNvPr id="10" name="Group 10"/>
          <p:cNvGrpSpPr/>
          <p:nvPr/>
        </p:nvGrpSpPr>
        <p:grpSpPr>
          <a:xfrm>
            <a:off x="5057609" y="408242"/>
            <a:ext cx="8172782" cy="2232062"/>
            <a:chOff x="0" y="0"/>
            <a:chExt cx="10897043" cy="2976083"/>
          </a:xfrm>
        </p:grpSpPr>
        <p:sp>
          <p:nvSpPr>
            <p:cNvPr id="11" name="Freeform 11"/>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4408787" y="161687"/>
              <a:ext cx="3677483" cy="2317496"/>
            </a:xfrm>
            <a:prstGeom prst="rect">
              <a:avLst/>
            </a:prstGeom>
          </p:spPr>
          <p:txBody>
            <a:bodyPr lIns="0" tIns="0" rIns="0" bIns="0" rtlCol="0" anchor="t">
              <a:spAutoFit/>
            </a:bodyPr>
            <a:lstStyle/>
            <a:p>
              <a:pPr algn="ctr">
                <a:lnSpc>
                  <a:spcPts val="14757"/>
                </a:lnSpc>
              </a:pPr>
              <a:r>
                <a:rPr lang="en-US" sz="10541">
                  <a:solidFill>
                    <a:srgbClr val="FFFFFF"/>
                  </a:solidFill>
                  <a:latin typeface="League Gothic"/>
                </a:rPr>
                <a:t>IMPACT</a:t>
              </a:r>
            </a:p>
          </p:txBody>
        </p:sp>
        <p:sp>
          <p:nvSpPr>
            <p:cNvPr id="13" name="Freeform 13"/>
            <p:cNvSpPr/>
            <p:nvPr/>
          </p:nvSpPr>
          <p:spPr>
            <a:xfrm>
              <a:off x="1724847" y="643193"/>
              <a:ext cx="2204327" cy="1081108"/>
            </a:xfrm>
            <a:custGeom>
              <a:avLst/>
              <a:gdLst/>
              <a:ahLst/>
              <a:cxnLst/>
              <a:rect l="l" t="t" r="r" b="b"/>
              <a:pathLst>
                <a:path w="2204327" h="1081108">
                  <a:moveTo>
                    <a:pt x="0" y="0"/>
                  </a:moveTo>
                  <a:lnTo>
                    <a:pt x="2204328" y="0"/>
                  </a:lnTo>
                  <a:lnTo>
                    <a:pt x="2204328" y="1081108"/>
                  </a:lnTo>
                  <a:lnTo>
                    <a:pt x="0" y="1081108"/>
                  </a:lnTo>
                  <a:lnTo>
                    <a:pt x="0" y="0"/>
                  </a:lnTo>
                  <a:close/>
                </a:path>
              </a:pathLst>
            </a:custGeom>
            <a:blipFill>
              <a:blip r:embed="rId16"/>
              <a:stretch>
                <a:fillRect l="-185697"/>
              </a:stretch>
            </a:blipFill>
          </p:spPr>
        </p:sp>
        <p:sp>
          <p:nvSpPr>
            <p:cNvPr id="14" name="Freeform 14"/>
            <p:cNvSpPr/>
            <p:nvPr/>
          </p:nvSpPr>
          <p:spPr>
            <a:xfrm>
              <a:off x="1819697" y="1526902"/>
              <a:ext cx="2303339" cy="837520"/>
            </a:xfrm>
            <a:custGeom>
              <a:avLst/>
              <a:gdLst/>
              <a:ahLst/>
              <a:cxnLst/>
              <a:rect l="l" t="t" r="r" b="b"/>
              <a:pathLst>
                <a:path w="2303339" h="837520">
                  <a:moveTo>
                    <a:pt x="0" y="0"/>
                  </a:moveTo>
                  <a:lnTo>
                    <a:pt x="2303340" y="0"/>
                  </a:lnTo>
                  <a:lnTo>
                    <a:pt x="2303340" y="837520"/>
                  </a:lnTo>
                  <a:lnTo>
                    <a:pt x="0" y="837520"/>
                  </a:lnTo>
                  <a:lnTo>
                    <a:pt x="0" y="0"/>
                  </a:lnTo>
                  <a:close/>
                </a:path>
              </a:pathLst>
            </a:custGeom>
            <a:blipFill>
              <a:blip r:embed="rId16"/>
              <a:stretch>
                <a:fillRect r="-111812"/>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22097797" y="-9762116"/>
            <a:ext cx="30161943" cy="25500552"/>
          </a:xfrm>
          <a:custGeom>
            <a:avLst/>
            <a:gdLst/>
            <a:ahLst/>
            <a:cxnLst/>
            <a:rect l="l" t="t" r="r" b="b"/>
            <a:pathLst>
              <a:path w="30161943" h="25500552">
                <a:moveTo>
                  <a:pt x="0" y="25500552"/>
                </a:moveTo>
                <a:lnTo>
                  <a:pt x="30161943" y="25500552"/>
                </a:lnTo>
                <a:lnTo>
                  <a:pt x="30161943" y="0"/>
                </a:lnTo>
                <a:lnTo>
                  <a:pt x="0" y="0"/>
                </a:lnTo>
                <a:lnTo>
                  <a:pt x="0" y="25500552"/>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sp>
      <p:sp>
        <p:nvSpPr>
          <p:cNvPr id="3" name="TextBox 3"/>
          <p:cNvSpPr txBox="1"/>
          <p:nvPr/>
        </p:nvSpPr>
        <p:spPr>
          <a:xfrm rot="5400000">
            <a:off x="-6995421" y="3451098"/>
            <a:ext cx="16046312" cy="3384804"/>
          </a:xfrm>
          <a:prstGeom prst="rect">
            <a:avLst/>
          </a:prstGeom>
        </p:spPr>
        <p:txBody>
          <a:bodyPr lIns="0" tIns="0" rIns="0" bIns="0" rtlCol="0" anchor="t">
            <a:spAutoFit/>
          </a:bodyPr>
          <a:lstStyle/>
          <a:p>
            <a:pPr algn="ctr">
              <a:lnSpc>
                <a:spcPts val="27635"/>
              </a:lnSpc>
            </a:pPr>
            <a:r>
              <a:rPr lang="en-US" sz="19739">
                <a:solidFill>
                  <a:srgbClr val="005191"/>
                </a:solidFill>
                <a:latin typeface="League Gothic"/>
              </a:rPr>
              <a:t>HOPE IN ACTION</a:t>
            </a:r>
          </a:p>
        </p:txBody>
      </p:sp>
      <p:grpSp>
        <p:nvGrpSpPr>
          <p:cNvPr id="4" name="Group 4"/>
          <p:cNvGrpSpPr/>
          <p:nvPr/>
        </p:nvGrpSpPr>
        <p:grpSpPr>
          <a:xfrm>
            <a:off x="2339137" y="351408"/>
            <a:ext cx="15317480" cy="801935"/>
            <a:chOff x="0" y="0"/>
            <a:chExt cx="3233677" cy="169297"/>
          </a:xfrm>
        </p:grpSpPr>
        <p:sp>
          <p:nvSpPr>
            <p:cNvPr id="5" name="Freeform 5"/>
            <p:cNvSpPr/>
            <p:nvPr/>
          </p:nvSpPr>
          <p:spPr>
            <a:xfrm>
              <a:off x="0" y="0"/>
              <a:ext cx="3233677" cy="169297"/>
            </a:xfrm>
            <a:custGeom>
              <a:avLst/>
              <a:gdLst/>
              <a:ahLst/>
              <a:cxnLst/>
              <a:rect l="l" t="t" r="r" b="b"/>
              <a:pathLst>
                <a:path w="3233677" h="169297">
                  <a:moveTo>
                    <a:pt x="0" y="0"/>
                  </a:moveTo>
                  <a:lnTo>
                    <a:pt x="3233677" y="0"/>
                  </a:lnTo>
                  <a:lnTo>
                    <a:pt x="3233677" y="169297"/>
                  </a:lnTo>
                  <a:lnTo>
                    <a:pt x="0" y="169297"/>
                  </a:lnTo>
                  <a:close/>
                </a:path>
              </a:pathLst>
            </a:custGeom>
            <a:solidFill>
              <a:srgbClr val="FFB351"/>
            </a:solidFill>
          </p:spPr>
        </p:sp>
      </p:grpSp>
      <p:sp>
        <p:nvSpPr>
          <p:cNvPr id="6" name="Freeform 6"/>
          <p:cNvSpPr/>
          <p:nvPr/>
        </p:nvSpPr>
        <p:spPr>
          <a:xfrm>
            <a:off x="2339137" y="2808464"/>
            <a:ext cx="5570483" cy="5895522"/>
          </a:xfrm>
          <a:custGeom>
            <a:avLst/>
            <a:gdLst/>
            <a:ahLst/>
            <a:cxnLst/>
            <a:rect l="l" t="t" r="r" b="b"/>
            <a:pathLst>
              <a:path w="5570483" h="5895522">
                <a:moveTo>
                  <a:pt x="0" y="0"/>
                </a:moveTo>
                <a:lnTo>
                  <a:pt x="5570483" y="0"/>
                </a:lnTo>
                <a:lnTo>
                  <a:pt x="5570483" y="5895522"/>
                </a:lnTo>
                <a:lnTo>
                  <a:pt x="0" y="5895522"/>
                </a:lnTo>
                <a:lnTo>
                  <a:pt x="0" y="0"/>
                </a:lnTo>
                <a:close/>
              </a:path>
            </a:pathLst>
          </a:custGeom>
          <a:blipFill>
            <a:blip r:embed="rId4"/>
            <a:stretch>
              <a:fillRect l="-13804" t="-6174" r="-54749"/>
            </a:stretch>
          </a:blipFill>
        </p:spPr>
      </p:sp>
      <p:sp>
        <p:nvSpPr>
          <p:cNvPr id="7" name="TextBox 7"/>
          <p:cNvSpPr txBox="1"/>
          <p:nvPr/>
        </p:nvSpPr>
        <p:spPr>
          <a:xfrm>
            <a:off x="6716573" y="270918"/>
            <a:ext cx="6562610" cy="858139"/>
          </a:xfrm>
          <a:prstGeom prst="rect">
            <a:avLst/>
          </a:prstGeom>
        </p:spPr>
        <p:txBody>
          <a:bodyPr lIns="0" tIns="0" rIns="0" bIns="0" rtlCol="0" anchor="t">
            <a:spAutoFit/>
          </a:bodyPr>
          <a:lstStyle/>
          <a:p>
            <a:pPr algn="ctr">
              <a:lnSpc>
                <a:spcPts val="7032"/>
              </a:lnSpc>
            </a:pPr>
            <a:r>
              <a:rPr lang="en-US" sz="5023">
                <a:solidFill>
                  <a:srgbClr val="FFFFFF"/>
                </a:solidFill>
                <a:latin typeface="League Gothic"/>
              </a:rPr>
              <a:t>OUR PROMISE TO YOU</a:t>
            </a:r>
          </a:p>
        </p:txBody>
      </p:sp>
      <p:sp>
        <p:nvSpPr>
          <p:cNvPr id="8" name="TextBox 8"/>
          <p:cNvSpPr txBox="1"/>
          <p:nvPr/>
        </p:nvSpPr>
        <p:spPr>
          <a:xfrm>
            <a:off x="8082073" y="2591940"/>
            <a:ext cx="9574545" cy="6112046"/>
          </a:xfrm>
          <a:prstGeom prst="rect">
            <a:avLst/>
          </a:prstGeom>
        </p:spPr>
        <p:txBody>
          <a:bodyPr lIns="0" tIns="0" rIns="0" bIns="0" rtlCol="0" anchor="t">
            <a:spAutoFit/>
          </a:bodyPr>
          <a:lstStyle/>
          <a:p>
            <a:pPr algn="ctr">
              <a:lnSpc>
                <a:spcPts val="5196"/>
              </a:lnSpc>
            </a:pPr>
            <a:r>
              <a:rPr lang="en-US" sz="4124">
                <a:solidFill>
                  <a:srgbClr val="000000"/>
                </a:solidFill>
                <a:latin typeface="Roboto Bold"/>
              </a:rPr>
              <a:t>UWSC is committed to:</a:t>
            </a:r>
          </a:p>
          <a:p>
            <a:pPr marL="652947" lvl="1" indent="-326474">
              <a:lnSpc>
                <a:spcPts val="3931"/>
              </a:lnSpc>
              <a:buFont typeface="Arial"/>
              <a:buChar char="•"/>
            </a:pPr>
            <a:r>
              <a:rPr lang="en-US" sz="3024">
                <a:solidFill>
                  <a:srgbClr val="000000"/>
                </a:solidFill>
                <a:latin typeface="Roboto Bold"/>
              </a:rPr>
              <a:t>Partner</a:t>
            </a:r>
            <a:r>
              <a:rPr lang="en-US" sz="3024">
                <a:solidFill>
                  <a:srgbClr val="000000"/>
                </a:solidFill>
                <a:latin typeface="Roboto"/>
              </a:rPr>
              <a:t> with local organizations, government and businesses to understand and solve complex issues</a:t>
            </a:r>
          </a:p>
          <a:p>
            <a:pPr marL="652947" lvl="1" indent="-326474">
              <a:lnSpc>
                <a:spcPts val="3931"/>
              </a:lnSpc>
              <a:buFont typeface="Arial"/>
              <a:buChar char="•"/>
            </a:pPr>
            <a:r>
              <a:rPr lang="en-US" sz="3024">
                <a:solidFill>
                  <a:srgbClr val="000000"/>
                </a:solidFill>
                <a:latin typeface="Roboto Bold"/>
              </a:rPr>
              <a:t>Provide funding </a:t>
            </a:r>
            <a:r>
              <a:rPr lang="en-US" sz="3024">
                <a:solidFill>
                  <a:srgbClr val="000000"/>
                </a:solidFill>
                <a:latin typeface="Roboto"/>
              </a:rPr>
              <a:t>to nonprofit programs that have measured results with strong and sustainable financial health to help your dollars go further</a:t>
            </a:r>
          </a:p>
          <a:p>
            <a:pPr marL="652947" lvl="1" indent="-326474">
              <a:lnSpc>
                <a:spcPts val="3931"/>
              </a:lnSpc>
              <a:buFont typeface="Arial"/>
              <a:buChar char="•"/>
            </a:pPr>
            <a:r>
              <a:rPr lang="en-US" sz="3024">
                <a:solidFill>
                  <a:srgbClr val="000000"/>
                </a:solidFill>
                <a:latin typeface="Roboto Bold"/>
              </a:rPr>
              <a:t>Strengthen the local social sector</a:t>
            </a:r>
            <a:r>
              <a:rPr lang="en-US" sz="3024">
                <a:solidFill>
                  <a:srgbClr val="000000"/>
                </a:solidFill>
                <a:latin typeface="Roboto"/>
              </a:rPr>
              <a:t> through providing the Nonprofit Resource Network, Volunteer Center Network, and educational trainings &amp; workshops for nonprofit staff, boards, and the community </a:t>
            </a:r>
          </a:p>
          <a:p>
            <a:pPr marL="652947" lvl="1" indent="-326474">
              <a:lnSpc>
                <a:spcPts val="3931"/>
              </a:lnSpc>
              <a:buFont typeface="Arial"/>
              <a:buChar char="•"/>
            </a:pPr>
            <a:r>
              <a:rPr lang="en-US" sz="3024">
                <a:solidFill>
                  <a:srgbClr val="000000"/>
                </a:solidFill>
                <a:latin typeface="Roboto"/>
              </a:rPr>
              <a:t>Being </a:t>
            </a:r>
            <a:r>
              <a:rPr lang="en-US" sz="3024">
                <a:solidFill>
                  <a:srgbClr val="000000"/>
                </a:solidFill>
                <a:latin typeface="Roboto Bold"/>
              </a:rPr>
              <a:t>community-owned </a:t>
            </a:r>
            <a:r>
              <a:rPr lang="en-US" sz="3024">
                <a:solidFill>
                  <a:srgbClr val="000000"/>
                </a:solidFill>
                <a:latin typeface="Roboto"/>
              </a:rPr>
              <a:t>and </a:t>
            </a:r>
            <a:r>
              <a:rPr lang="en-US" sz="3024">
                <a:solidFill>
                  <a:srgbClr val="000000"/>
                </a:solidFill>
                <a:latin typeface="Roboto Bold"/>
              </a:rPr>
              <a:t>data-driven</a:t>
            </a:r>
            <a:r>
              <a:rPr lang="en-US" sz="3024">
                <a:solidFill>
                  <a:srgbClr val="000000"/>
                </a:solidFill>
                <a:latin typeface="Roboto"/>
              </a:rPr>
              <a:t>, providing accountability and transparency in all we do</a:t>
            </a:r>
          </a:p>
        </p:txBody>
      </p:sp>
      <p:sp>
        <p:nvSpPr>
          <p:cNvPr id="9" name="TextBox 9"/>
          <p:cNvSpPr txBox="1"/>
          <p:nvPr/>
        </p:nvSpPr>
        <p:spPr>
          <a:xfrm>
            <a:off x="2929462" y="1556765"/>
            <a:ext cx="14136831" cy="622227"/>
          </a:xfrm>
          <a:prstGeom prst="rect">
            <a:avLst/>
          </a:prstGeom>
        </p:spPr>
        <p:txBody>
          <a:bodyPr lIns="0" tIns="0" rIns="0" bIns="0" rtlCol="0" anchor="t">
            <a:spAutoFit/>
          </a:bodyPr>
          <a:lstStyle/>
          <a:p>
            <a:pPr algn="ctr">
              <a:lnSpc>
                <a:spcPts val="4949"/>
              </a:lnSpc>
            </a:pPr>
            <a:r>
              <a:rPr lang="en-US" sz="3928">
                <a:solidFill>
                  <a:srgbClr val="000000"/>
                </a:solidFill>
                <a:latin typeface="Roboto Bold"/>
              </a:rPr>
              <a:t>UWSC continues to put your dollars to work in the community.</a:t>
            </a:r>
          </a:p>
        </p:txBody>
      </p:sp>
      <p:sp>
        <p:nvSpPr>
          <p:cNvPr id="10" name="Freeform 10"/>
          <p:cNvSpPr/>
          <p:nvPr/>
        </p:nvSpPr>
        <p:spPr>
          <a:xfrm>
            <a:off x="16879780" y="0"/>
            <a:ext cx="1408220" cy="1408220"/>
          </a:xfrm>
          <a:custGeom>
            <a:avLst/>
            <a:gdLst/>
            <a:ahLst/>
            <a:cxnLst/>
            <a:rect l="l" t="t" r="r" b="b"/>
            <a:pathLst>
              <a:path w="1408220" h="1408220">
                <a:moveTo>
                  <a:pt x="0" y="0"/>
                </a:moveTo>
                <a:lnTo>
                  <a:pt x="1408220" y="0"/>
                </a:lnTo>
                <a:lnTo>
                  <a:pt x="1408220" y="1408220"/>
                </a:lnTo>
                <a:lnTo>
                  <a:pt x="0" y="1408220"/>
                </a:lnTo>
                <a:lnTo>
                  <a:pt x="0" y="0"/>
                </a:lnTo>
                <a:close/>
              </a:path>
            </a:pathLst>
          </a:custGeom>
          <a:blipFill>
            <a:blip r:embed="rId5"/>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A8C6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1718402" y="-454298"/>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20983" y="7652325"/>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531056" y="-1219676"/>
            <a:ext cx="5634111" cy="4589240"/>
          </a:xfrm>
          <a:custGeom>
            <a:avLst/>
            <a:gdLst/>
            <a:ahLst/>
            <a:cxnLst/>
            <a:rect l="l" t="t" r="r" b="b"/>
            <a:pathLst>
              <a:path w="5634111" h="4589240">
                <a:moveTo>
                  <a:pt x="0" y="0"/>
                </a:moveTo>
                <a:lnTo>
                  <a:pt x="5634112" y="0"/>
                </a:lnTo>
                <a:lnTo>
                  <a:pt x="5634112"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559580" y="8507062"/>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340148"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686805" y="3357864"/>
            <a:ext cx="10914390" cy="3718369"/>
          </a:xfrm>
          <a:prstGeom prst="rect">
            <a:avLst/>
          </a:prstGeom>
        </p:spPr>
        <p:txBody>
          <a:bodyPr lIns="0" tIns="0" rIns="0" bIns="0" rtlCol="0" anchor="t">
            <a:spAutoFit/>
          </a:bodyPr>
          <a:lstStyle/>
          <a:p>
            <a:pPr algn="ctr">
              <a:lnSpc>
                <a:spcPts val="5856"/>
              </a:lnSpc>
            </a:pPr>
            <a:r>
              <a:rPr lang="en-US" sz="5372">
                <a:solidFill>
                  <a:srgbClr val="000000"/>
                </a:solidFill>
                <a:latin typeface="Roboto Bold"/>
              </a:rPr>
              <a:t>45% of youth (K-12) involved in community connectedness programs gave back through volunteerism to improve community conditions </a:t>
            </a:r>
          </a:p>
        </p:txBody>
      </p:sp>
      <p:sp>
        <p:nvSpPr>
          <p:cNvPr id="9" name="TextBox 9"/>
          <p:cNvSpPr txBox="1"/>
          <p:nvPr/>
        </p:nvSpPr>
        <p:spPr>
          <a:xfrm>
            <a:off x="4450231" y="7549931"/>
            <a:ext cx="9387537" cy="1971676"/>
          </a:xfrm>
          <a:prstGeom prst="rect">
            <a:avLst/>
          </a:prstGeom>
        </p:spPr>
        <p:txBody>
          <a:bodyPr lIns="0" tIns="0" rIns="0" bIns="0" rtlCol="0" anchor="t">
            <a:spAutoFit/>
          </a:bodyPr>
          <a:lstStyle/>
          <a:p>
            <a:pPr algn="ctr">
              <a:lnSpc>
                <a:spcPts val="3937"/>
              </a:lnSpc>
              <a:spcBef>
                <a:spcPct val="0"/>
              </a:spcBef>
            </a:pPr>
            <a:r>
              <a:rPr lang="en-US" sz="2812">
                <a:solidFill>
                  <a:srgbClr val="000000"/>
                </a:solidFill>
                <a:latin typeface="Roboto Bold"/>
              </a:rPr>
              <a:t>Boy Scouts, Girl Scouts, Big Brothers Big Sisters, Foundations Health and Wholeness, REINS, Boys &amp; Girls Clubs, Mental Health America, Safe Harbor, Nourish, and Rainbow Kids</a:t>
            </a:r>
          </a:p>
        </p:txBody>
      </p:sp>
      <p:grpSp>
        <p:nvGrpSpPr>
          <p:cNvPr id="10" name="Group 10"/>
          <p:cNvGrpSpPr/>
          <p:nvPr/>
        </p:nvGrpSpPr>
        <p:grpSpPr>
          <a:xfrm>
            <a:off x="5057609" y="679318"/>
            <a:ext cx="8172782" cy="2232062"/>
            <a:chOff x="0" y="0"/>
            <a:chExt cx="10897043" cy="2976083"/>
          </a:xfrm>
        </p:grpSpPr>
        <p:sp>
          <p:nvSpPr>
            <p:cNvPr id="11" name="Freeform 11"/>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4408787" y="161687"/>
              <a:ext cx="3677483" cy="2317496"/>
            </a:xfrm>
            <a:prstGeom prst="rect">
              <a:avLst/>
            </a:prstGeom>
          </p:spPr>
          <p:txBody>
            <a:bodyPr lIns="0" tIns="0" rIns="0" bIns="0" rtlCol="0" anchor="t">
              <a:spAutoFit/>
            </a:bodyPr>
            <a:lstStyle/>
            <a:p>
              <a:pPr algn="ctr">
                <a:lnSpc>
                  <a:spcPts val="14757"/>
                </a:lnSpc>
              </a:pPr>
              <a:r>
                <a:rPr lang="en-US" sz="10541">
                  <a:solidFill>
                    <a:srgbClr val="FFFFFF"/>
                  </a:solidFill>
                  <a:latin typeface="League Gothic"/>
                </a:rPr>
                <a:t>IMPACT</a:t>
              </a:r>
            </a:p>
          </p:txBody>
        </p:sp>
        <p:sp>
          <p:nvSpPr>
            <p:cNvPr id="13" name="Freeform 13"/>
            <p:cNvSpPr/>
            <p:nvPr/>
          </p:nvSpPr>
          <p:spPr>
            <a:xfrm>
              <a:off x="1724847" y="643193"/>
              <a:ext cx="2204327" cy="1081108"/>
            </a:xfrm>
            <a:custGeom>
              <a:avLst/>
              <a:gdLst/>
              <a:ahLst/>
              <a:cxnLst/>
              <a:rect l="l" t="t" r="r" b="b"/>
              <a:pathLst>
                <a:path w="2204327" h="1081108">
                  <a:moveTo>
                    <a:pt x="0" y="0"/>
                  </a:moveTo>
                  <a:lnTo>
                    <a:pt x="2204328" y="0"/>
                  </a:lnTo>
                  <a:lnTo>
                    <a:pt x="2204328" y="1081108"/>
                  </a:lnTo>
                  <a:lnTo>
                    <a:pt x="0" y="1081108"/>
                  </a:lnTo>
                  <a:lnTo>
                    <a:pt x="0" y="0"/>
                  </a:lnTo>
                  <a:close/>
                </a:path>
              </a:pathLst>
            </a:custGeom>
            <a:blipFill>
              <a:blip r:embed="rId16"/>
              <a:stretch>
                <a:fillRect l="-185697"/>
              </a:stretch>
            </a:blipFill>
          </p:spPr>
        </p:sp>
        <p:sp>
          <p:nvSpPr>
            <p:cNvPr id="14" name="Freeform 14"/>
            <p:cNvSpPr/>
            <p:nvPr/>
          </p:nvSpPr>
          <p:spPr>
            <a:xfrm>
              <a:off x="1819697" y="1526902"/>
              <a:ext cx="2303339" cy="837520"/>
            </a:xfrm>
            <a:custGeom>
              <a:avLst/>
              <a:gdLst/>
              <a:ahLst/>
              <a:cxnLst/>
              <a:rect l="l" t="t" r="r" b="b"/>
              <a:pathLst>
                <a:path w="2303339" h="837520">
                  <a:moveTo>
                    <a:pt x="0" y="0"/>
                  </a:moveTo>
                  <a:lnTo>
                    <a:pt x="2303340" y="0"/>
                  </a:lnTo>
                  <a:lnTo>
                    <a:pt x="2303340" y="837520"/>
                  </a:lnTo>
                  <a:lnTo>
                    <a:pt x="0" y="837520"/>
                  </a:lnTo>
                  <a:lnTo>
                    <a:pt x="0" y="0"/>
                  </a:lnTo>
                  <a:close/>
                </a:path>
              </a:pathLst>
            </a:custGeom>
            <a:blipFill>
              <a:blip r:embed="rId16"/>
              <a:stretch>
                <a:fillRect r="-111812"/>
              </a:stretch>
            </a:blip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A8C6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0"/>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553412" y="7652325"/>
            <a:ext cx="4681017" cy="4144828"/>
          </a:xfrm>
          <a:custGeom>
            <a:avLst/>
            <a:gdLst/>
            <a:ahLst/>
            <a:cxnLst/>
            <a:rect l="l" t="t" r="r" b="b"/>
            <a:pathLst>
              <a:path w="4681017" h="4144828">
                <a:moveTo>
                  <a:pt x="0" y="0"/>
                </a:moveTo>
                <a:lnTo>
                  <a:pt x="4681016" y="0"/>
                </a:lnTo>
                <a:lnTo>
                  <a:pt x="4681016"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205605" y="8978039"/>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340148"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860919" y="3733991"/>
            <a:ext cx="10566163" cy="3142277"/>
          </a:xfrm>
          <a:prstGeom prst="rect">
            <a:avLst/>
          </a:prstGeom>
        </p:spPr>
        <p:txBody>
          <a:bodyPr lIns="0" tIns="0" rIns="0" bIns="0" rtlCol="0" anchor="t">
            <a:spAutoFit/>
          </a:bodyPr>
          <a:lstStyle/>
          <a:p>
            <a:pPr algn="ctr">
              <a:lnSpc>
                <a:spcPts val="8187"/>
              </a:lnSpc>
            </a:pPr>
            <a:r>
              <a:rPr lang="en-US" sz="7511">
                <a:solidFill>
                  <a:srgbClr val="000000"/>
                </a:solidFill>
                <a:latin typeface="Roboto Bold"/>
              </a:rPr>
              <a:t>78% of youth (K-12) improved overall health </a:t>
            </a:r>
          </a:p>
          <a:p>
            <a:pPr algn="ctr">
              <a:lnSpc>
                <a:spcPts val="8187"/>
              </a:lnSpc>
            </a:pPr>
            <a:r>
              <a:rPr lang="en-US" sz="7511">
                <a:solidFill>
                  <a:srgbClr val="000000"/>
                </a:solidFill>
                <a:latin typeface="Roboto Bold"/>
              </a:rPr>
              <a:t>and wellness</a:t>
            </a:r>
          </a:p>
        </p:txBody>
      </p:sp>
      <p:sp>
        <p:nvSpPr>
          <p:cNvPr id="9" name="TextBox 9"/>
          <p:cNvSpPr txBox="1"/>
          <p:nvPr/>
        </p:nvSpPr>
        <p:spPr>
          <a:xfrm>
            <a:off x="4207899" y="7286624"/>
            <a:ext cx="9872202" cy="1971676"/>
          </a:xfrm>
          <a:prstGeom prst="rect">
            <a:avLst/>
          </a:prstGeom>
        </p:spPr>
        <p:txBody>
          <a:bodyPr lIns="0" tIns="0" rIns="0" bIns="0" rtlCol="0" anchor="t">
            <a:spAutoFit/>
          </a:bodyPr>
          <a:lstStyle/>
          <a:p>
            <a:pPr algn="ctr">
              <a:lnSpc>
                <a:spcPts val="3937"/>
              </a:lnSpc>
              <a:spcBef>
                <a:spcPct val="0"/>
              </a:spcBef>
            </a:pPr>
            <a:r>
              <a:rPr lang="en-US" sz="2812">
                <a:solidFill>
                  <a:srgbClr val="000000"/>
                </a:solidFill>
                <a:latin typeface="Roboto Bold"/>
              </a:rPr>
              <a:t>Big Brothers Big Sisters WI Shoreline, Boys and Girls Clubs of Sheboygan County, Foundations Health and Wholeness, Lakeshore Regional Child Advocacy Center, Nourish, Safe Harbor of Sheboygan County, Sheboygan County Food Bank</a:t>
            </a:r>
          </a:p>
        </p:txBody>
      </p:sp>
      <p:sp>
        <p:nvSpPr>
          <p:cNvPr id="10" name="Freeform 10"/>
          <p:cNvSpPr/>
          <p:nvPr/>
        </p:nvSpPr>
        <p:spPr>
          <a:xfrm>
            <a:off x="5488709" y="1074944"/>
            <a:ext cx="8172782" cy="2232062"/>
          </a:xfrm>
          <a:custGeom>
            <a:avLst/>
            <a:gdLst/>
            <a:ahLst/>
            <a:cxnLst/>
            <a:rect l="l" t="t" r="r" b="b"/>
            <a:pathLst>
              <a:path w="8172782" h="2232062">
                <a:moveTo>
                  <a:pt x="0" y="0"/>
                </a:moveTo>
                <a:lnTo>
                  <a:pt x="8172783" y="0"/>
                </a:lnTo>
                <a:lnTo>
                  <a:pt x="8172783" y="2232062"/>
                </a:lnTo>
                <a:lnTo>
                  <a:pt x="0" y="22320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1" name="Group 11"/>
          <p:cNvGrpSpPr/>
          <p:nvPr/>
        </p:nvGrpSpPr>
        <p:grpSpPr>
          <a:xfrm>
            <a:off x="6782345" y="1353372"/>
            <a:ext cx="4771067" cy="1580959"/>
            <a:chOff x="0" y="0"/>
            <a:chExt cx="6361423" cy="2107946"/>
          </a:xfrm>
        </p:grpSpPr>
        <p:sp>
          <p:nvSpPr>
            <p:cNvPr id="12" name="TextBox 12"/>
            <p:cNvSpPr txBox="1"/>
            <p:nvPr/>
          </p:nvSpPr>
          <p:spPr>
            <a:xfrm>
              <a:off x="2683939" y="-209550"/>
              <a:ext cx="3677483" cy="2317496"/>
            </a:xfrm>
            <a:prstGeom prst="rect">
              <a:avLst/>
            </a:prstGeom>
          </p:spPr>
          <p:txBody>
            <a:bodyPr lIns="0" tIns="0" rIns="0" bIns="0" rtlCol="0" anchor="t">
              <a:spAutoFit/>
            </a:bodyPr>
            <a:lstStyle/>
            <a:p>
              <a:pPr algn="ctr">
                <a:lnSpc>
                  <a:spcPts val="14757"/>
                </a:lnSpc>
              </a:pPr>
              <a:r>
                <a:rPr lang="en-US" sz="10541">
                  <a:solidFill>
                    <a:srgbClr val="FFFFFF"/>
                  </a:solidFill>
                  <a:latin typeface="League Gothic"/>
                </a:rPr>
                <a:t>IMPACT</a:t>
              </a:r>
            </a:p>
          </p:txBody>
        </p:sp>
        <p:sp>
          <p:nvSpPr>
            <p:cNvPr id="13" name="Freeform 13"/>
            <p:cNvSpPr/>
            <p:nvPr/>
          </p:nvSpPr>
          <p:spPr>
            <a:xfrm>
              <a:off x="0" y="271956"/>
              <a:ext cx="2204327" cy="1081108"/>
            </a:xfrm>
            <a:custGeom>
              <a:avLst/>
              <a:gdLst/>
              <a:ahLst/>
              <a:cxnLst/>
              <a:rect l="l" t="t" r="r" b="b"/>
              <a:pathLst>
                <a:path w="2204327" h="1081108">
                  <a:moveTo>
                    <a:pt x="0" y="0"/>
                  </a:moveTo>
                  <a:lnTo>
                    <a:pt x="2204327" y="0"/>
                  </a:lnTo>
                  <a:lnTo>
                    <a:pt x="2204327" y="1081108"/>
                  </a:lnTo>
                  <a:lnTo>
                    <a:pt x="0" y="1081108"/>
                  </a:lnTo>
                  <a:lnTo>
                    <a:pt x="0" y="0"/>
                  </a:lnTo>
                  <a:close/>
                </a:path>
              </a:pathLst>
            </a:custGeom>
            <a:blipFill>
              <a:blip r:embed="rId16"/>
              <a:stretch>
                <a:fillRect l="-185697"/>
              </a:stretch>
            </a:blipFill>
          </p:spPr>
        </p:sp>
        <p:sp>
          <p:nvSpPr>
            <p:cNvPr id="14" name="Freeform 14"/>
            <p:cNvSpPr/>
            <p:nvPr/>
          </p:nvSpPr>
          <p:spPr>
            <a:xfrm>
              <a:off x="94850" y="1155665"/>
              <a:ext cx="2303339" cy="837520"/>
            </a:xfrm>
            <a:custGeom>
              <a:avLst/>
              <a:gdLst/>
              <a:ahLst/>
              <a:cxnLst/>
              <a:rect l="l" t="t" r="r" b="b"/>
              <a:pathLst>
                <a:path w="2303339" h="837520">
                  <a:moveTo>
                    <a:pt x="0" y="0"/>
                  </a:moveTo>
                  <a:lnTo>
                    <a:pt x="2303339" y="0"/>
                  </a:lnTo>
                  <a:lnTo>
                    <a:pt x="2303339" y="837520"/>
                  </a:lnTo>
                  <a:lnTo>
                    <a:pt x="0" y="837520"/>
                  </a:lnTo>
                  <a:lnTo>
                    <a:pt x="0" y="0"/>
                  </a:lnTo>
                  <a:close/>
                </a:path>
              </a:pathLst>
            </a:custGeom>
            <a:blipFill>
              <a:blip r:embed="rId16"/>
              <a:stretch>
                <a:fillRect r="-111812"/>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A8C6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0"/>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936337" y="7652325"/>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583813" y="9088192"/>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040902" y="6889080"/>
            <a:ext cx="3585606" cy="5077705"/>
          </a:xfrm>
          <a:custGeom>
            <a:avLst/>
            <a:gdLst/>
            <a:ahLst/>
            <a:cxnLst/>
            <a:rect l="l" t="t" r="r" b="b"/>
            <a:pathLst>
              <a:path w="3585606" h="5077705">
                <a:moveTo>
                  <a:pt x="0" y="0"/>
                </a:moveTo>
                <a:lnTo>
                  <a:pt x="3585606" y="0"/>
                </a:lnTo>
                <a:lnTo>
                  <a:pt x="3585606" y="5077705"/>
                </a:lnTo>
                <a:lnTo>
                  <a:pt x="0" y="50777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340148"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833989" y="3628596"/>
            <a:ext cx="10620021" cy="3159442"/>
          </a:xfrm>
          <a:prstGeom prst="rect">
            <a:avLst/>
          </a:prstGeom>
        </p:spPr>
        <p:txBody>
          <a:bodyPr lIns="0" tIns="0" rIns="0" bIns="0" rtlCol="0" anchor="t">
            <a:spAutoFit/>
          </a:bodyPr>
          <a:lstStyle/>
          <a:p>
            <a:pPr algn="ctr">
              <a:lnSpc>
                <a:spcPts val="8206"/>
              </a:lnSpc>
            </a:pPr>
            <a:r>
              <a:rPr lang="en-US" sz="7529">
                <a:solidFill>
                  <a:srgbClr val="000000"/>
                </a:solidFill>
                <a:latin typeface="Roboto Bold"/>
              </a:rPr>
              <a:t>79% of youth (K-12) improved their </a:t>
            </a:r>
          </a:p>
          <a:p>
            <a:pPr algn="ctr">
              <a:lnSpc>
                <a:spcPts val="8206"/>
              </a:lnSpc>
            </a:pPr>
            <a:r>
              <a:rPr lang="en-US" sz="7529">
                <a:solidFill>
                  <a:srgbClr val="000000"/>
                </a:solidFill>
                <a:latin typeface="Roboto Bold"/>
              </a:rPr>
              <a:t>mental health</a:t>
            </a:r>
          </a:p>
        </p:txBody>
      </p:sp>
      <p:sp>
        <p:nvSpPr>
          <p:cNvPr id="9" name="TextBox 9"/>
          <p:cNvSpPr txBox="1"/>
          <p:nvPr/>
        </p:nvSpPr>
        <p:spPr>
          <a:xfrm>
            <a:off x="3946587" y="6997064"/>
            <a:ext cx="10394827" cy="2727675"/>
          </a:xfrm>
          <a:prstGeom prst="rect">
            <a:avLst/>
          </a:prstGeom>
        </p:spPr>
        <p:txBody>
          <a:bodyPr lIns="0" tIns="0" rIns="0" bIns="0" rtlCol="0" anchor="t">
            <a:spAutoFit/>
          </a:bodyPr>
          <a:lstStyle/>
          <a:p>
            <a:pPr algn="ctr">
              <a:lnSpc>
                <a:spcPts val="3621"/>
              </a:lnSpc>
              <a:spcBef>
                <a:spcPct val="0"/>
              </a:spcBef>
            </a:pPr>
            <a:r>
              <a:rPr lang="en-US" sz="2586">
                <a:solidFill>
                  <a:srgbClr val="000000"/>
                </a:solidFill>
                <a:latin typeface="Roboto Bold"/>
              </a:rPr>
              <a:t>Boys and Girls Clubs of Sheboygan County, CASA of East Central Wisconsin, Foundations Health and Wholeness, Lakeshore Regional Child Advocacy Center, Mental Health America Lakeshore, PATH (Providing Access to Healing), Rainbow Kids, Reins, Inc., Safe Harbor of Sheboygan County, Sheboygan County Food Bank, Sheboygan County Interfaith Organization </a:t>
            </a:r>
          </a:p>
        </p:txBody>
      </p:sp>
      <p:sp>
        <p:nvSpPr>
          <p:cNvPr id="10" name="Freeform 10"/>
          <p:cNvSpPr/>
          <p:nvPr/>
        </p:nvSpPr>
        <p:spPr>
          <a:xfrm>
            <a:off x="5488709" y="1074944"/>
            <a:ext cx="8172782" cy="2232062"/>
          </a:xfrm>
          <a:custGeom>
            <a:avLst/>
            <a:gdLst/>
            <a:ahLst/>
            <a:cxnLst/>
            <a:rect l="l" t="t" r="r" b="b"/>
            <a:pathLst>
              <a:path w="8172782" h="2232062">
                <a:moveTo>
                  <a:pt x="0" y="0"/>
                </a:moveTo>
                <a:lnTo>
                  <a:pt x="8172783" y="0"/>
                </a:lnTo>
                <a:lnTo>
                  <a:pt x="8172783" y="2232062"/>
                </a:lnTo>
                <a:lnTo>
                  <a:pt x="0" y="22320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1" name="Group 11"/>
          <p:cNvGrpSpPr/>
          <p:nvPr/>
        </p:nvGrpSpPr>
        <p:grpSpPr>
          <a:xfrm>
            <a:off x="6782345" y="1353372"/>
            <a:ext cx="4771067" cy="1580959"/>
            <a:chOff x="0" y="0"/>
            <a:chExt cx="6361423" cy="2107946"/>
          </a:xfrm>
        </p:grpSpPr>
        <p:sp>
          <p:nvSpPr>
            <p:cNvPr id="12" name="TextBox 12"/>
            <p:cNvSpPr txBox="1"/>
            <p:nvPr/>
          </p:nvSpPr>
          <p:spPr>
            <a:xfrm>
              <a:off x="2683939" y="-209550"/>
              <a:ext cx="3677483" cy="2317496"/>
            </a:xfrm>
            <a:prstGeom prst="rect">
              <a:avLst/>
            </a:prstGeom>
          </p:spPr>
          <p:txBody>
            <a:bodyPr lIns="0" tIns="0" rIns="0" bIns="0" rtlCol="0" anchor="t">
              <a:spAutoFit/>
            </a:bodyPr>
            <a:lstStyle/>
            <a:p>
              <a:pPr algn="ctr">
                <a:lnSpc>
                  <a:spcPts val="14757"/>
                </a:lnSpc>
              </a:pPr>
              <a:r>
                <a:rPr lang="en-US" sz="10541">
                  <a:solidFill>
                    <a:srgbClr val="FFFFFF"/>
                  </a:solidFill>
                  <a:latin typeface="League Gothic"/>
                </a:rPr>
                <a:t>IMPACT</a:t>
              </a:r>
            </a:p>
          </p:txBody>
        </p:sp>
        <p:sp>
          <p:nvSpPr>
            <p:cNvPr id="13" name="Freeform 13"/>
            <p:cNvSpPr/>
            <p:nvPr/>
          </p:nvSpPr>
          <p:spPr>
            <a:xfrm>
              <a:off x="0" y="271956"/>
              <a:ext cx="2204327" cy="1081108"/>
            </a:xfrm>
            <a:custGeom>
              <a:avLst/>
              <a:gdLst/>
              <a:ahLst/>
              <a:cxnLst/>
              <a:rect l="l" t="t" r="r" b="b"/>
              <a:pathLst>
                <a:path w="2204327" h="1081108">
                  <a:moveTo>
                    <a:pt x="0" y="0"/>
                  </a:moveTo>
                  <a:lnTo>
                    <a:pt x="2204327" y="0"/>
                  </a:lnTo>
                  <a:lnTo>
                    <a:pt x="2204327" y="1081108"/>
                  </a:lnTo>
                  <a:lnTo>
                    <a:pt x="0" y="1081108"/>
                  </a:lnTo>
                  <a:lnTo>
                    <a:pt x="0" y="0"/>
                  </a:lnTo>
                  <a:close/>
                </a:path>
              </a:pathLst>
            </a:custGeom>
            <a:blipFill>
              <a:blip r:embed="rId16"/>
              <a:stretch>
                <a:fillRect l="-185697"/>
              </a:stretch>
            </a:blipFill>
          </p:spPr>
        </p:sp>
        <p:sp>
          <p:nvSpPr>
            <p:cNvPr id="14" name="Freeform 14"/>
            <p:cNvSpPr/>
            <p:nvPr/>
          </p:nvSpPr>
          <p:spPr>
            <a:xfrm>
              <a:off x="94850" y="1155665"/>
              <a:ext cx="2303339" cy="837520"/>
            </a:xfrm>
            <a:custGeom>
              <a:avLst/>
              <a:gdLst/>
              <a:ahLst/>
              <a:cxnLst/>
              <a:rect l="l" t="t" r="r" b="b"/>
              <a:pathLst>
                <a:path w="2303339" h="837520">
                  <a:moveTo>
                    <a:pt x="0" y="0"/>
                  </a:moveTo>
                  <a:lnTo>
                    <a:pt x="2303339" y="0"/>
                  </a:lnTo>
                  <a:lnTo>
                    <a:pt x="2303339" y="837520"/>
                  </a:lnTo>
                  <a:lnTo>
                    <a:pt x="0" y="837520"/>
                  </a:lnTo>
                  <a:lnTo>
                    <a:pt x="0" y="0"/>
                  </a:lnTo>
                  <a:close/>
                </a:path>
              </a:pathLst>
            </a:custGeom>
            <a:blipFill>
              <a:blip r:embed="rId16"/>
              <a:stretch>
                <a:fillRect r="-111812"/>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A8C6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0"/>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553412" y="7185886"/>
            <a:ext cx="4681017" cy="4144828"/>
          </a:xfrm>
          <a:custGeom>
            <a:avLst/>
            <a:gdLst/>
            <a:ahLst/>
            <a:cxnLst/>
            <a:rect l="l" t="t" r="r" b="b"/>
            <a:pathLst>
              <a:path w="4681017" h="4144828">
                <a:moveTo>
                  <a:pt x="0" y="0"/>
                </a:moveTo>
                <a:lnTo>
                  <a:pt x="4681016" y="0"/>
                </a:lnTo>
                <a:lnTo>
                  <a:pt x="4681016"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205605" y="8829049"/>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340148"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081494" y="3818102"/>
            <a:ext cx="12125012" cy="3100301"/>
          </a:xfrm>
          <a:prstGeom prst="rect">
            <a:avLst/>
          </a:prstGeom>
        </p:spPr>
        <p:txBody>
          <a:bodyPr lIns="0" tIns="0" rIns="0" bIns="0" rtlCol="0" anchor="t">
            <a:spAutoFit/>
          </a:bodyPr>
          <a:lstStyle/>
          <a:p>
            <a:pPr algn="ctr">
              <a:lnSpc>
                <a:spcPts val="8080"/>
              </a:lnSpc>
            </a:pPr>
            <a:r>
              <a:rPr lang="en-US" sz="7413">
                <a:solidFill>
                  <a:srgbClr val="000000"/>
                </a:solidFill>
                <a:latin typeface="Roboto Bold"/>
              </a:rPr>
              <a:t>68% youth (K-12) maintained or improved school performance</a:t>
            </a:r>
          </a:p>
        </p:txBody>
      </p:sp>
      <p:sp>
        <p:nvSpPr>
          <p:cNvPr id="9" name="TextBox 9"/>
          <p:cNvSpPr txBox="1"/>
          <p:nvPr/>
        </p:nvSpPr>
        <p:spPr>
          <a:xfrm>
            <a:off x="4207899" y="7486173"/>
            <a:ext cx="9872202" cy="1971676"/>
          </a:xfrm>
          <a:prstGeom prst="rect">
            <a:avLst/>
          </a:prstGeom>
        </p:spPr>
        <p:txBody>
          <a:bodyPr lIns="0" tIns="0" rIns="0" bIns="0" rtlCol="0" anchor="t">
            <a:spAutoFit/>
          </a:bodyPr>
          <a:lstStyle/>
          <a:p>
            <a:pPr algn="ctr">
              <a:lnSpc>
                <a:spcPts val="3937"/>
              </a:lnSpc>
              <a:spcBef>
                <a:spcPct val="0"/>
              </a:spcBef>
            </a:pPr>
            <a:r>
              <a:rPr lang="en-US" sz="2812">
                <a:solidFill>
                  <a:srgbClr val="000000"/>
                </a:solidFill>
                <a:latin typeface="Roboto Bold"/>
              </a:rPr>
              <a:t>Big Brothers Big Sisters WI Shoreline, Boys and Girls Clubs of Sheboygan County, CASA of East Central Wisconsin, Mental Health America Lakeshore, PATH (Providing Access to Healing), Sheboygan County Food Bank</a:t>
            </a:r>
          </a:p>
        </p:txBody>
      </p:sp>
      <p:sp>
        <p:nvSpPr>
          <p:cNvPr id="10" name="Freeform 10"/>
          <p:cNvSpPr/>
          <p:nvPr/>
        </p:nvSpPr>
        <p:spPr>
          <a:xfrm>
            <a:off x="5488709" y="1074944"/>
            <a:ext cx="8172782" cy="2232062"/>
          </a:xfrm>
          <a:custGeom>
            <a:avLst/>
            <a:gdLst/>
            <a:ahLst/>
            <a:cxnLst/>
            <a:rect l="l" t="t" r="r" b="b"/>
            <a:pathLst>
              <a:path w="8172782" h="2232062">
                <a:moveTo>
                  <a:pt x="0" y="0"/>
                </a:moveTo>
                <a:lnTo>
                  <a:pt x="8172783" y="0"/>
                </a:lnTo>
                <a:lnTo>
                  <a:pt x="8172783" y="2232062"/>
                </a:lnTo>
                <a:lnTo>
                  <a:pt x="0" y="22320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1" name="Group 11"/>
          <p:cNvGrpSpPr/>
          <p:nvPr/>
        </p:nvGrpSpPr>
        <p:grpSpPr>
          <a:xfrm>
            <a:off x="6782345" y="1353372"/>
            <a:ext cx="4771067" cy="1580959"/>
            <a:chOff x="0" y="0"/>
            <a:chExt cx="6361423" cy="2107946"/>
          </a:xfrm>
        </p:grpSpPr>
        <p:sp>
          <p:nvSpPr>
            <p:cNvPr id="12" name="TextBox 12"/>
            <p:cNvSpPr txBox="1"/>
            <p:nvPr/>
          </p:nvSpPr>
          <p:spPr>
            <a:xfrm>
              <a:off x="2683939" y="-209550"/>
              <a:ext cx="3677483" cy="2317496"/>
            </a:xfrm>
            <a:prstGeom prst="rect">
              <a:avLst/>
            </a:prstGeom>
          </p:spPr>
          <p:txBody>
            <a:bodyPr lIns="0" tIns="0" rIns="0" bIns="0" rtlCol="0" anchor="t">
              <a:spAutoFit/>
            </a:bodyPr>
            <a:lstStyle/>
            <a:p>
              <a:pPr algn="ctr">
                <a:lnSpc>
                  <a:spcPts val="14757"/>
                </a:lnSpc>
              </a:pPr>
              <a:r>
                <a:rPr lang="en-US" sz="10541">
                  <a:solidFill>
                    <a:srgbClr val="FFFFFF"/>
                  </a:solidFill>
                  <a:latin typeface="League Gothic"/>
                </a:rPr>
                <a:t>IMPACT</a:t>
              </a:r>
            </a:p>
          </p:txBody>
        </p:sp>
        <p:sp>
          <p:nvSpPr>
            <p:cNvPr id="13" name="Freeform 13"/>
            <p:cNvSpPr/>
            <p:nvPr/>
          </p:nvSpPr>
          <p:spPr>
            <a:xfrm>
              <a:off x="0" y="271956"/>
              <a:ext cx="2204327" cy="1081108"/>
            </a:xfrm>
            <a:custGeom>
              <a:avLst/>
              <a:gdLst/>
              <a:ahLst/>
              <a:cxnLst/>
              <a:rect l="l" t="t" r="r" b="b"/>
              <a:pathLst>
                <a:path w="2204327" h="1081108">
                  <a:moveTo>
                    <a:pt x="0" y="0"/>
                  </a:moveTo>
                  <a:lnTo>
                    <a:pt x="2204327" y="0"/>
                  </a:lnTo>
                  <a:lnTo>
                    <a:pt x="2204327" y="1081108"/>
                  </a:lnTo>
                  <a:lnTo>
                    <a:pt x="0" y="1081108"/>
                  </a:lnTo>
                  <a:lnTo>
                    <a:pt x="0" y="0"/>
                  </a:lnTo>
                  <a:close/>
                </a:path>
              </a:pathLst>
            </a:custGeom>
            <a:blipFill>
              <a:blip r:embed="rId16"/>
              <a:stretch>
                <a:fillRect l="-185697"/>
              </a:stretch>
            </a:blipFill>
          </p:spPr>
        </p:sp>
        <p:sp>
          <p:nvSpPr>
            <p:cNvPr id="14" name="Freeform 14"/>
            <p:cNvSpPr/>
            <p:nvPr/>
          </p:nvSpPr>
          <p:spPr>
            <a:xfrm>
              <a:off x="94850" y="1155665"/>
              <a:ext cx="2303339" cy="837520"/>
            </a:xfrm>
            <a:custGeom>
              <a:avLst/>
              <a:gdLst/>
              <a:ahLst/>
              <a:cxnLst/>
              <a:rect l="l" t="t" r="r" b="b"/>
              <a:pathLst>
                <a:path w="2303339" h="837520">
                  <a:moveTo>
                    <a:pt x="0" y="0"/>
                  </a:moveTo>
                  <a:lnTo>
                    <a:pt x="2303339" y="0"/>
                  </a:lnTo>
                  <a:lnTo>
                    <a:pt x="2303339" y="837520"/>
                  </a:lnTo>
                  <a:lnTo>
                    <a:pt x="0" y="837520"/>
                  </a:lnTo>
                  <a:lnTo>
                    <a:pt x="0" y="0"/>
                  </a:lnTo>
                  <a:close/>
                </a:path>
              </a:pathLst>
            </a:custGeom>
            <a:blipFill>
              <a:blip r:embed="rId16"/>
              <a:stretch>
                <a:fillRect r="-111812"/>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A8C6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0"/>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20983" y="7355519"/>
            <a:ext cx="4681017" cy="4144828"/>
          </a:xfrm>
          <a:custGeom>
            <a:avLst/>
            <a:gdLst/>
            <a:ahLst/>
            <a:cxnLst/>
            <a:rect l="l" t="t" r="r" b="b"/>
            <a:pathLst>
              <a:path w="4681017" h="4144828">
                <a:moveTo>
                  <a:pt x="0" y="0"/>
                </a:moveTo>
                <a:lnTo>
                  <a:pt x="4681017" y="0"/>
                </a:lnTo>
                <a:lnTo>
                  <a:pt x="4681017" y="4144827"/>
                </a:lnTo>
                <a:lnTo>
                  <a:pt x="0" y="41448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008860" y="8805419"/>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340148"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4035032" y="4192453"/>
            <a:ext cx="10217935" cy="2629261"/>
          </a:xfrm>
          <a:prstGeom prst="rect">
            <a:avLst/>
          </a:prstGeom>
        </p:spPr>
        <p:txBody>
          <a:bodyPr lIns="0" tIns="0" rIns="0" bIns="0" rtlCol="0" anchor="t">
            <a:spAutoFit/>
          </a:bodyPr>
          <a:lstStyle/>
          <a:p>
            <a:pPr algn="ctr">
              <a:lnSpc>
                <a:spcPts val="6809"/>
              </a:lnSpc>
            </a:pPr>
            <a:r>
              <a:rPr lang="en-US" sz="6247">
                <a:solidFill>
                  <a:srgbClr val="000000"/>
                </a:solidFill>
                <a:latin typeface="Roboto Bold"/>
              </a:rPr>
              <a:t>66% of parents with children 0-6 increased confidence in their parenting abilities </a:t>
            </a:r>
          </a:p>
        </p:txBody>
      </p:sp>
      <p:sp>
        <p:nvSpPr>
          <p:cNvPr id="9" name="TextBox 9"/>
          <p:cNvSpPr txBox="1"/>
          <p:nvPr/>
        </p:nvSpPr>
        <p:spPr>
          <a:xfrm>
            <a:off x="4207899" y="7940937"/>
            <a:ext cx="9872202" cy="983458"/>
          </a:xfrm>
          <a:prstGeom prst="rect">
            <a:avLst/>
          </a:prstGeom>
        </p:spPr>
        <p:txBody>
          <a:bodyPr lIns="0" tIns="0" rIns="0" bIns="0" rtlCol="0" anchor="t">
            <a:spAutoFit/>
          </a:bodyPr>
          <a:lstStyle/>
          <a:p>
            <a:pPr algn="ctr">
              <a:lnSpc>
                <a:spcPts val="3937"/>
              </a:lnSpc>
              <a:spcBef>
                <a:spcPct val="0"/>
              </a:spcBef>
            </a:pPr>
            <a:r>
              <a:rPr lang="en-US" sz="2812">
                <a:solidFill>
                  <a:srgbClr val="000000"/>
                </a:solidFill>
                <a:latin typeface="Roboto Bold"/>
              </a:rPr>
              <a:t>Parents as Teachers, Family Connections, Parent Cafes, SCIO, CPC Developmental Screens, Welcome Baby</a:t>
            </a:r>
          </a:p>
        </p:txBody>
      </p:sp>
      <p:grpSp>
        <p:nvGrpSpPr>
          <p:cNvPr id="10" name="Group 10"/>
          <p:cNvGrpSpPr/>
          <p:nvPr/>
        </p:nvGrpSpPr>
        <p:grpSpPr>
          <a:xfrm>
            <a:off x="5488709" y="1074944"/>
            <a:ext cx="8172782" cy="2232062"/>
            <a:chOff x="0" y="0"/>
            <a:chExt cx="10897043" cy="2976083"/>
          </a:xfrm>
        </p:grpSpPr>
        <p:sp>
          <p:nvSpPr>
            <p:cNvPr id="11" name="Freeform 11"/>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4408787" y="161687"/>
              <a:ext cx="3677483" cy="2317496"/>
            </a:xfrm>
            <a:prstGeom prst="rect">
              <a:avLst/>
            </a:prstGeom>
          </p:spPr>
          <p:txBody>
            <a:bodyPr lIns="0" tIns="0" rIns="0" bIns="0" rtlCol="0" anchor="t">
              <a:spAutoFit/>
            </a:bodyPr>
            <a:lstStyle/>
            <a:p>
              <a:pPr algn="ctr">
                <a:lnSpc>
                  <a:spcPts val="14757"/>
                </a:lnSpc>
              </a:pPr>
              <a:r>
                <a:rPr lang="en-US" sz="10541">
                  <a:solidFill>
                    <a:srgbClr val="FFFFFF"/>
                  </a:solidFill>
                  <a:latin typeface="League Gothic"/>
                </a:rPr>
                <a:t>IMPACT</a:t>
              </a:r>
            </a:p>
          </p:txBody>
        </p:sp>
        <p:sp>
          <p:nvSpPr>
            <p:cNvPr id="13" name="Freeform 13"/>
            <p:cNvSpPr/>
            <p:nvPr/>
          </p:nvSpPr>
          <p:spPr>
            <a:xfrm>
              <a:off x="1724847" y="643193"/>
              <a:ext cx="2204327" cy="1081108"/>
            </a:xfrm>
            <a:custGeom>
              <a:avLst/>
              <a:gdLst/>
              <a:ahLst/>
              <a:cxnLst/>
              <a:rect l="l" t="t" r="r" b="b"/>
              <a:pathLst>
                <a:path w="2204327" h="1081108">
                  <a:moveTo>
                    <a:pt x="0" y="0"/>
                  </a:moveTo>
                  <a:lnTo>
                    <a:pt x="2204328" y="0"/>
                  </a:lnTo>
                  <a:lnTo>
                    <a:pt x="2204328" y="1081108"/>
                  </a:lnTo>
                  <a:lnTo>
                    <a:pt x="0" y="1081108"/>
                  </a:lnTo>
                  <a:lnTo>
                    <a:pt x="0" y="0"/>
                  </a:lnTo>
                  <a:close/>
                </a:path>
              </a:pathLst>
            </a:custGeom>
            <a:blipFill>
              <a:blip r:embed="rId16"/>
              <a:stretch>
                <a:fillRect l="-185697"/>
              </a:stretch>
            </a:blipFill>
          </p:spPr>
        </p:sp>
        <p:sp>
          <p:nvSpPr>
            <p:cNvPr id="14" name="Freeform 14"/>
            <p:cNvSpPr/>
            <p:nvPr/>
          </p:nvSpPr>
          <p:spPr>
            <a:xfrm>
              <a:off x="1819697" y="1526902"/>
              <a:ext cx="2303339" cy="837520"/>
            </a:xfrm>
            <a:custGeom>
              <a:avLst/>
              <a:gdLst/>
              <a:ahLst/>
              <a:cxnLst/>
              <a:rect l="l" t="t" r="r" b="b"/>
              <a:pathLst>
                <a:path w="2303339" h="837520">
                  <a:moveTo>
                    <a:pt x="0" y="0"/>
                  </a:moveTo>
                  <a:lnTo>
                    <a:pt x="2303340" y="0"/>
                  </a:lnTo>
                  <a:lnTo>
                    <a:pt x="2303340" y="837520"/>
                  </a:lnTo>
                  <a:lnTo>
                    <a:pt x="0" y="837520"/>
                  </a:lnTo>
                  <a:lnTo>
                    <a:pt x="0" y="0"/>
                  </a:lnTo>
                  <a:close/>
                </a:path>
              </a:pathLst>
            </a:custGeom>
            <a:blipFill>
              <a:blip r:embed="rId16"/>
              <a:stretch>
                <a:fillRect r="-111812"/>
              </a:stretch>
            </a:blip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A8C6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0"/>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553412" y="6719447"/>
            <a:ext cx="4681017" cy="4144828"/>
          </a:xfrm>
          <a:custGeom>
            <a:avLst/>
            <a:gdLst/>
            <a:ahLst/>
            <a:cxnLst/>
            <a:rect l="l" t="t" r="r" b="b"/>
            <a:pathLst>
              <a:path w="4681017" h="4144828">
                <a:moveTo>
                  <a:pt x="0" y="0"/>
                </a:moveTo>
                <a:lnTo>
                  <a:pt x="4681016" y="0"/>
                </a:lnTo>
                <a:lnTo>
                  <a:pt x="4681016"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0822680" y="8620873"/>
            <a:ext cx="6142481" cy="5003330"/>
          </a:xfrm>
          <a:custGeom>
            <a:avLst/>
            <a:gdLst/>
            <a:ahLst/>
            <a:cxnLst/>
            <a:rect l="l" t="t" r="r" b="b"/>
            <a:pathLst>
              <a:path w="6142481" h="5003330">
                <a:moveTo>
                  <a:pt x="6142480" y="0"/>
                </a:moveTo>
                <a:lnTo>
                  <a:pt x="0" y="0"/>
                </a:lnTo>
                <a:lnTo>
                  <a:pt x="0" y="5003329"/>
                </a:lnTo>
                <a:lnTo>
                  <a:pt x="6142480" y="5003329"/>
                </a:lnTo>
                <a:lnTo>
                  <a:pt x="614248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340148"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4035032" y="4182677"/>
            <a:ext cx="10217935" cy="3175046"/>
          </a:xfrm>
          <a:prstGeom prst="rect">
            <a:avLst/>
          </a:prstGeom>
        </p:spPr>
        <p:txBody>
          <a:bodyPr lIns="0" tIns="0" rIns="0" bIns="0" rtlCol="0" anchor="t">
            <a:spAutoFit/>
          </a:bodyPr>
          <a:lstStyle/>
          <a:p>
            <a:pPr algn="ctr">
              <a:lnSpc>
                <a:spcPts val="6196"/>
              </a:lnSpc>
            </a:pPr>
            <a:r>
              <a:rPr lang="en-US" sz="5685">
                <a:solidFill>
                  <a:srgbClr val="000000"/>
                </a:solidFill>
                <a:latin typeface="Roboto Bold"/>
              </a:rPr>
              <a:t>60% of children who received a developmental screening identified a concern &amp; received early intervention services</a:t>
            </a:r>
          </a:p>
        </p:txBody>
      </p:sp>
      <p:sp>
        <p:nvSpPr>
          <p:cNvPr id="9" name="TextBox 9"/>
          <p:cNvSpPr txBox="1"/>
          <p:nvPr/>
        </p:nvSpPr>
        <p:spPr>
          <a:xfrm>
            <a:off x="4207899" y="7986997"/>
            <a:ext cx="9872202" cy="983458"/>
          </a:xfrm>
          <a:prstGeom prst="rect">
            <a:avLst/>
          </a:prstGeom>
        </p:spPr>
        <p:txBody>
          <a:bodyPr lIns="0" tIns="0" rIns="0" bIns="0" rtlCol="0" anchor="t">
            <a:spAutoFit/>
          </a:bodyPr>
          <a:lstStyle/>
          <a:p>
            <a:pPr algn="ctr">
              <a:lnSpc>
                <a:spcPts val="3937"/>
              </a:lnSpc>
              <a:spcBef>
                <a:spcPct val="0"/>
              </a:spcBef>
            </a:pPr>
            <a:r>
              <a:rPr lang="en-US" sz="2812">
                <a:solidFill>
                  <a:srgbClr val="000000"/>
                </a:solidFill>
                <a:latin typeface="Roboto Bold"/>
              </a:rPr>
              <a:t>Parents as Teachers, CPC Developmental Screens, Progressive Beginnings Screens PATH</a:t>
            </a:r>
          </a:p>
        </p:txBody>
      </p:sp>
      <p:sp>
        <p:nvSpPr>
          <p:cNvPr id="10" name="Freeform 10"/>
          <p:cNvSpPr/>
          <p:nvPr/>
        </p:nvSpPr>
        <p:spPr>
          <a:xfrm>
            <a:off x="5488709" y="1074944"/>
            <a:ext cx="8172782" cy="2232062"/>
          </a:xfrm>
          <a:custGeom>
            <a:avLst/>
            <a:gdLst/>
            <a:ahLst/>
            <a:cxnLst/>
            <a:rect l="l" t="t" r="r" b="b"/>
            <a:pathLst>
              <a:path w="8172782" h="2232062">
                <a:moveTo>
                  <a:pt x="0" y="0"/>
                </a:moveTo>
                <a:lnTo>
                  <a:pt x="8172783" y="0"/>
                </a:lnTo>
                <a:lnTo>
                  <a:pt x="8172783" y="2232062"/>
                </a:lnTo>
                <a:lnTo>
                  <a:pt x="0" y="22320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1" name="Group 11"/>
          <p:cNvGrpSpPr/>
          <p:nvPr/>
        </p:nvGrpSpPr>
        <p:grpSpPr>
          <a:xfrm>
            <a:off x="6782345" y="1353372"/>
            <a:ext cx="4771067" cy="1580959"/>
            <a:chOff x="0" y="0"/>
            <a:chExt cx="6361423" cy="2107946"/>
          </a:xfrm>
        </p:grpSpPr>
        <p:sp>
          <p:nvSpPr>
            <p:cNvPr id="12" name="TextBox 12"/>
            <p:cNvSpPr txBox="1"/>
            <p:nvPr/>
          </p:nvSpPr>
          <p:spPr>
            <a:xfrm>
              <a:off x="2683939" y="-209550"/>
              <a:ext cx="3677483" cy="2317496"/>
            </a:xfrm>
            <a:prstGeom prst="rect">
              <a:avLst/>
            </a:prstGeom>
          </p:spPr>
          <p:txBody>
            <a:bodyPr lIns="0" tIns="0" rIns="0" bIns="0" rtlCol="0" anchor="t">
              <a:spAutoFit/>
            </a:bodyPr>
            <a:lstStyle/>
            <a:p>
              <a:pPr algn="ctr">
                <a:lnSpc>
                  <a:spcPts val="14757"/>
                </a:lnSpc>
              </a:pPr>
              <a:r>
                <a:rPr lang="en-US" sz="10541">
                  <a:solidFill>
                    <a:srgbClr val="FFFFFF"/>
                  </a:solidFill>
                  <a:latin typeface="League Gothic"/>
                </a:rPr>
                <a:t>IMPACT</a:t>
              </a:r>
            </a:p>
          </p:txBody>
        </p:sp>
        <p:sp>
          <p:nvSpPr>
            <p:cNvPr id="13" name="Freeform 13"/>
            <p:cNvSpPr/>
            <p:nvPr/>
          </p:nvSpPr>
          <p:spPr>
            <a:xfrm>
              <a:off x="0" y="271956"/>
              <a:ext cx="2204327" cy="1081108"/>
            </a:xfrm>
            <a:custGeom>
              <a:avLst/>
              <a:gdLst/>
              <a:ahLst/>
              <a:cxnLst/>
              <a:rect l="l" t="t" r="r" b="b"/>
              <a:pathLst>
                <a:path w="2204327" h="1081108">
                  <a:moveTo>
                    <a:pt x="0" y="0"/>
                  </a:moveTo>
                  <a:lnTo>
                    <a:pt x="2204327" y="0"/>
                  </a:lnTo>
                  <a:lnTo>
                    <a:pt x="2204327" y="1081108"/>
                  </a:lnTo>
                  <a:lnTo>
                    <a:pt x="0" y="1081108"/>
                  </a:lnTo>
                  <a:lnTo>
                    <a:pt x="0" y="0"/>
                  </a:lnTo>
                  <a:close/>
                </a:path>
              </a:pathLst>
            </a:custGeom>
            <a:blipFill>
              <a:blip r:embed="rId16"/>
              <a:stretch>
                <a:fillRect l="-185697"/>
              </a:stretch>
            </a:blipFill>
          </p:spPr>
        </p:sp>
        <p:sp>
          <p:nvSpPr>
            <p:cNvPr id="14" name="Freeform 14"/>
            <p:cNvSpPr/>
            <p:nvPr/>
          </p:nvSpPr>
          <p:spPr>
            <a:xfrm>
              <a:off x="94850" y="1155665"/>
              <a:ext cx="2303339" cy="837520"/>
            </a:xfrm>
            <a:custGeom>
              <a:avLst/>
              <a:gdLst/>
              <a:ahLst/>
              <a:cxnLst/>
              <a:rect l="l" t="t" r="r" b="b"/>
              <a:pathLst>
                <a:path w="2303339" h="837520">
                  <a:moveTo>
                    <a:pt x="0" y="0"/>
                  </a:moveTo>
                  <a:lnTo>
                    <a:pt x="2303339" y="0"/>
                  </a:lnTo>
                  <a:lnTo>
                    <a:pt x="2303339" y="837520"/>
                  </a:lnTo>
                  <a:lnTo>
                    <a:pt x="0" y="837520"/>
                  </a:lnTo>
                  <a:lnTo>
                    <a:pt x="0" y="0"/>
                  </a:lnTo>
                  <a:close/>
                </a:path>
              </a:pathLst>
            </a:custGeom>
            <a:blipFill>
              <a:blip r:embed="rId16"/>
              <a:stretch>
                <a:fillRect r="-111812"/>
              </a:stretch>
            </a:blip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A8C6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0"/>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553412" y="7185886"/>
            <a:ext cx="4681017" cy="4144828"/>
          </a:xfrm>
          <a:custGeom>
            <a:avLst/>
            <a:gdLst/>
            <a:ahLst/>
            <a:cxnLst/>
            <a:rect l="l" t="t" r="r" b="b"/>
            <a:pathLst>
              <a:path w="4681017" h="4144828">
                <a:moveTo>
                  <a:pt x="0" y="0"/>
                </a:moveTo>
                <a:lnTo>
                  <a:pt x="4681016" y="0"/>
                </a:lnTo>
                <a:lnTo>
                  <a:pt x="4681016"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008860" y="8829049"/>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340148"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909257" y="4211503"/>
            <a:ext cx="10469486" cy="2974384"/>
          </a:xfrm>
          <a:prstGeom prst="rect">
            <a:avLst/>
          </a:prstGeom>
        </p:spPr>
        <p:txBody>
          <a:bodyPr lIns="0" tIns="0" rIns="0" bIns="0" rtlCol="0" anchor="t">
            <a:spAutoFit/>
          </a:bodyPr>
          <a:lstStyle/>
          <a:p>
            <a:pPr algn="ctr">
              <a:lnSpc>
                <a:spcPts val="7736"/>
              </a:lnSpc>
            </a:pPr>
            <a:r>
              <a:rPr lang="en-US" sz="7097">
                <a:solidFill>
                  <a:srgbClr val="000000"/>
                </a:solidFill>
                <a:latin typeface="Roboto Bold"/>
              </a:rPr>
              <a:t>66% of children 0-6 achieved developmental milestones</a:t>
            </a:r>
          </a:p>
        </p:txBody>
      </p:sp>
      <p:sp>
        <p:nvSpPr>
          <p:cNvPr id="9" name="TextBox 9"/>
          <p:cNvSpPr txBox="1"/>
          <p:nvPr/>
        </p:nvSpPr>
        <p:spPr>
          <a:xfrm>
            <a:off x="4207899" y="7859639"/>
            <a:ext cx="9872202" cy="983458"/>
          </a:xfrm>
          <a:prstGeom prst="rect">
            <a:avLst/>
          </a:prstGeom>
        </p:spPr>
        <p:txBody>
          <a:bodyPr lIns="0" tIns="0" rIns="0" bIns="0" rtlCol="0" anchor="t">
            <a:spAutoFit/>
          </a:bodyPr>
          <a:lstStyle/>
          <a:p>
            <a:pPr algn="ctr">
              <a:lnSpc>
                <a:spcPts val="3937"/>
              </a:lnSpc>
              <a:spcBef>
                <a:spcPct val="0"/>
              </a:spcBef>
            </a:pPr>
            <a:r>
              <a:rPr lang="en-US" sz="2812">
                <a:solidFill>
                  <a:srgbClr val="000000"/>
                </a:solidFill>
                <a:latin typeface="Roboto Bold"/>
              </a:rPr>
              <a:t>Parents as Teachers, CPC Developmental Screens, Progressive Beginnings Screens</a:t>
            </a:r>
          </a:p>
        </p:txBody>
      </p:sp>
      <p:grpSp>
        <p:nvGrpSpPr>
          <p:cNvPr id="10" name="Group 10"/>
          <p:cNvGrpSpPr/>
          <p:nvPr/>
        </p:nvGrpSpPr>
        <p:grpSpPr>
          <a:xfrm>
            <a:off x="5488709" y="1293640"/>
            <a:ext cx="8172782" cy="2232062"/>
            <a:chOff x="0" y="0"/>
            <a:chExt cx="10897043" cy="2976083"/>
          </a:xfrm>
        </p:grpSpPr>
        <p:sp>
          <p:nvSpPr>
            <p:cNvPr id="11" name="Freeform 11"/>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4408787" y="161687"/>
              <a:ext cx="3677483" cy="2317496"/>
            </a:xfrm>
            <a:prstGeom prst="rect">
              <a:avLst/>
            </a:prstGeom>
          </p:spPr>
          <p:txBody>
            <a:bodyPr lIns="0" tIns="0" rIns="0" bIns="0" rtlCol="0" anchor="t">
              <a:spAutoFit/>
            </a:bodyPr>
            <a:lstStyle/>
            <a:p>
              <a:pPr algn="ctr">
                <a:lnSpc>
                  <a:spcPts val="14757"/>
                </a:lnSpc>
              </a:pPr>
              <a:r>
                <a:rPr lang="en-US" sz="10541">
                  <a:solidFill>
                    <a:srgbClr val="FFFFFF"/>
                  </a:solidFill>
                  <a:latin typeface="League Gothic"/>
                </a:rPr>
                <a:t>IMPACT</a:t>
              </a:r>
            </a:p>
          </p:txBody>
        </p:sp>
        <p:sp>
          <p:nvSpPr>
            <p:cNvPr id="13" name="Freeform 13"/>
            <p:cNvSpPr/>
            <p:nvPr/>
          </p:nvSpPr>
          <p:spPr>
            <a:xfrm>
              <a:off x="1724847" y="643193"/>
              <a:ext cx="2204327" cy="1081108"/>
            </a:xfrm>
            <a:custGeom>
              <a:avLst/>
              <a:gdLst/>
              <a:ahLst/>
              <a:cxnLst/>
              <a:rect l="l" t="t" r="r" b="b"/>
              <a:pathLst>
                <a:path w="2204327" h="1081108">
                  <a:moveTo>
                    <a:pt x="0" y="0"/>
                  </a:moveTo>
                  <a:lnTo>
                    <a:pt x="2204328" y="0"/>
                  </a:lnTo>
                  <a:lnTo>
                    <a:pt x="2204328" y="1081108"/>
                  </a:lnTo>
                  <a:lnTo>
                    <a:pt x="0" y="1081108"/>
                  </a:lnTo>
                  <a:lnTo>
                    <a:pt x="0" y="0"/>
                  </a:lnTo>
                  <a:close/>
                </a:path>
              </a:pathLst>
            </a:custGeom>
            <a:blipFill>
              <a:blip r:embed="rId16"/>
              <a:stretch>
                <a:fillRect l="-185697"/>
              </a:stretch>
            </a:blipFill>
          </p:spPr>
        </p:sp>
        <p:sp>
          <p:nvSpPr>
            <p:cNvPr id="14" name="Freeform 14"/>
            <p:cNvSpPr/>
            <p:nvPr/>
          </p:nvSpPr>
          <p:spPr>
            <a:xfrm>
              <a:off x="1819697" y="1526902"/>
              <a:ext cx="2303339" cy="837520"/>
            </a:xfrm>
            <a:custGeom>
              <a:avLst/>
              <a:gdLst/>
              <a:ahLst/>
              <a:cxnLst/>
              <a:rect l="l" t="t" r="r" b="b"/>
              <a:pathLst>
                <a:path w="2303339" h="837520">
                  <a:moveTo>
                    <a:pt x="0" y="0"/>
                  </a:moveTo>
                  <a:lnTo>
                    <a:pt x="2303340" y="0"/>
                  </a:lnTo>
                  <a:lnTo>
                    <a:pt x="2303340" y="837520"/>
                  </a:lnTo>
                  <a:lnTo>
                    <a:pt x="0" y="837520"/>
                  </a:lnTo>
                  <a:lnTo>
                    <a:pt x="0" y="0"/>
                  </a:lnTo>
                  <a:close/>
                </a:path>
              </a:pathLst>
            </a:custGeom>
            <a:blipFill>
              <a:blip r:embed="rId16"/>
              <a:stretch>
                <a:fillRect r="-111812"/>
              </a:stretch>
            </a:blip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BD6">
                <a:alpha val="100000"/>
              </a:srgbClr>
            </a:gs>
            <a:gs pos="100000">
              <a:srgbClr val="FFCFF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1898269" y="-530444"/>
            <a:ext cx="4681017" cy="4144828"/>
          </a:xfrm>
          <a:custGeom>
            <a:avLst/>
            <a:gdLst/>
            <a:ahLst/>
            <a:cxnLst/>
            <a:rect l="l" t="t" r="r" b="b"/>
            <a:pathLst>
              <a:path w="4681017" h="4144828">
                <a:moveTo>
                  <a:pt x="4681016" y="4144828"/>
                </a:moveTo>
                <a:lnTo>
                  <a:pt x="0" y="4144828"/>
                </a:lnTo>
                <a:lnTo>
                  <a:pt x="0" y="0"/>
                </a:lnTo>
                <a:lnTo>
                  <a:pt x="4681016" y="0"/>
                </a:lnTo>
                <a:lnTo>
                  <a:pt x="4681016"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99196" y="7185886"/>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531056" y="-1649221"/>
            <a:ext cx="5634111" cy="4589240"/>
          </a:xfrm>
          <a:custGeom>
            <a:avLst/>
            <a:gdLst/>
            <a:ahLst/>
            <a:cxnLst/>
            <a:rect l="l" t="t" r="r" b="b"/>
            <a:pathLst>
              <a:path w="5634111" h="4589240">
                <a:moveTo>
                  <a:pt x="0" y="0"/>
                </a:moveTo>
                <a:lnTo>
                  <a:pt x="5634112" y="0"/>
                </a:lnTo>
                <a:lnTo>
                  <a:pt x="5634112"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446122" y="8829049"/>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340148"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151956" y="3806329"/>
            <a:ext cx="11984088" cy="3379558"/>
          </a:xfrm>
          <a:prstGeom prst="rect">
            <a:avLst/>
          </a:prstGeom>
        </p:spPr>
        <p:txBody>
          <a:bodyPr lIns="0" tIns="0" rIns="0" bIns="0" rtlCol="0" anchor="t">
            <a:spAutoFit/>
          </a:bodyPr>
          <a:lstStyle/>
          <a:p>
            <a:pPr algn="ctr">
              <a:lnSpc>
                <a:spcPts val="5281"/>
              </a:lnSpc>
            </a:pPr>
            <a:r>
              <a:rPr lang="en-US" sz="5389">
                <a:solidFill>
                  <a:srgbClr val="000000"/>
                </a:solidFill>
                <a:latin typeface="Roboto Bold"/>
              </a:rPr>
              <a:t>More than 600 volunteers donated 2,895 volunteer hours to complete </a:t>
            </a:r>
          </a:p>
          <a:p>
            <a:pPr algn="ctr">
              <a:lnSpc>
                <a:spcPts val="5281"/>
              </a:lnSpc>
            </a:pPr>
            <a:r>
              <a:rPr lang="en-US" sz="5389">
                <a:solidFill>
                  <a:srgbClr val="000000"/>
                </a:solidFill>
                <a:latin typeface="Roboto Bold"/>
              </a:rPr>
              <a:t>39 projects on Day of Caring; and more than $10,000 in Day of Caring Mini Grants were awarded</a:t>
            </a:r>
          </a:p>
        </p:txBody>
      </p:sp>
      <p:grpSp>
        <p:nvGrpSpPr>
          <p:cNvPr id="9" name="Group 9"/>
          <p:cNvGrpSpPr/>
          <p:nvPr/>
        </p:nvGrpSpPr>
        <p:grpSpPr>
          <a:xfrm>
            <a:off x="5057609" y="645399"/>
            <a:ext cx="8172782" cy="2232062"/>
            <a:chOff x="0" y="0"/>
            <a:chExt cx="10897043" cy="2976083"/>
          </a:xfrm>
        </p:grpSpPr>
        <p:sp>
          <p:nvSpPr>
            <p:cNvPr id="10" name="Freeform 10"/>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3535220" y="418849"/>
              <a:ext cx="6652265" cy="1587533"/>
            </a:xfrm>
            <a:prstGeom prst="rect">
              <a:avLst/>
            </a:prstGeom>
          </p:spPr>
          <p:txBody>
            <a:bodyPr lIns="0" tIns="0" rIns="0" bIns="0" rtlCol="0" anchor="t">
              <a:spAutoFit/>
            </a:bodyPr>
            <a:lstStyle/>
            <a:p>
              <a:pPr algn="ctr">
                <a:lnSpc>
                  <a:spcPts val="10061"/>
                </a:lnSpc>
              </a:pPr>
              <a:r>
                <a:rPr lang="en-US" sz="7186">
                  <a:solidFill>
                    <a:srgbClr val="FFFFFF"/>
                  </a:solidFill>
                  <a:latin typeface="League Gothic"/>
                </a:rPr>
                <a:t>Making a difference </a:t>
              </a:r>
            </a:p>
          </p:txBody>
        </p:sp>
        <p:sp>
          <p:nvSpPr>
            <p:cNvPr id="12" name="Freeform 12"/>
            <p:cNvSpPr/>
            <p:nvPr/>
          </p:nvSpPr>
          <p:spPr>
            <a:xfrm>
              <a:off x="955287" y="650283"/>
              <a:ext cx="2371380" cy="1163038"/>
            </a:xfrm>
            <a:custGeom>
              <a:avLst/>
              <a:gdLst/>
              <a:ahLst/>
              <a:cxnLst/>
              <a:rect l="l" t="t" r="r" b="b"/>
              <a:pathLst>
                <a:path w="2371380" h="1163038">
                  <a:moveTo>
                    <a:pt x="0" y="0"/>
                  </a:moveTo>
                  <a:lnTo>
                    <a:pt x="2371380" y="0"/>
                  </a:lnTo>
                  <a:lnTo>
                    <a:pt x="2371380" y="1163038"/>
                  </a:lnTo>
                  <a:lnTo>
                    <a:pt x="0" y="1163038"/>
                  </a:lnTo>
                  <a:lnTo>
                    <a:pt x="0" y="0"/>
                  </a:lnTo>
                  <a:close/>
                </a:path>
              </a:pathLst>
            </a:custGeom>
            <a:blipFill>
              <a:blip r:embed="rId16"/>
              <a:stretch>
                <a:fillRect l="-185697"/>
              </a:stretch>
            </a:blipFill>
          </p:spPr>
        </p:sp>
        <p:sp>
          <p:nvSpPr>
            <p:cNvPr id="13" name="Freeform 13"/>
            <p:cNvSpPr/>
            <p:nvPr/>
          </p:nvSpPr>
          <p:spPr>
            <a:xfrm>
              <a:off x="1057325" y="1600962"/>
              <a:ext cx="2477895" cy="900991"/>
            </a:xfrm>
            <a:custGeom>
              <a:avLst/>
              <a:gdLst/>
              <a:ahLst/>
              <a:cxnLst/>
              <a:rect l="l" t="t" r="r" b="b"/>
              <a:pathLst>
                <a:path w="2477895" h="900991">
                  <a:moveTo>
                    <a:pt x="0" y="0"/>
                  </a:moveTo>
                  <a:lnTo>
                    <a:pt x="2477895" y="0"/>
                  </a:lnTo>
                  <a:lnTo>
                    <a:pt x="2477895" y="900991"/>
                  </a:lnTo>
                  <a:lnTo>
                    <a:pt x="0" y="900991"/>
                  </a:lnTo>
                  <a:lnTo>
                    <a:pt x="0" y="0"/>
                  </a:lnTo>
                  <a:close/>
                </a:path>
              </a:pathLst>
            </a:custGeom>
            <a:blipFill>
              <a:blip r:embed="rId16"/>
              <a:stretch>
                <a:fillRect r="-111812"/>
              </a:stretch>
            </a:blipFill>
          </p:spPr>
        </p:sp>
      </p:grpSp>
      <p:sp>
        <p:nvSpPr>
          <p:cNvPr id="14" name="TextBox 14"/>
          <p:cNvSpPr txBox="1"/>
          <p:nvPr/>
        </p:nvSpPr>
        <p:spPr>
          <a:xfrm>
            <a:off x="4102183" y="8335660"/>
            <a:ext cx="10083634" cy="530622"/>
          </a:xfrm>
          <a:prstGeom prst="rect">
            <a:avLst/>
          </a:prstGeom>
        </p:spPr>
        <p:txBody>
          <a:bodyPr lIns="0" tIns="0" rIns="0" bIns="0" rtlCol="0" anchor="t">
            <a:spAutoFit/>
          </a:bodyPr>
          <a:lstStyle/>
          <a:p>
            <a:pPr algn="ctr">
              <a:lnSpc>
                <a:spcPts val="4287"/>
              </a:lnSpc>
              <a:spcBef>
                <a:spcPct val="0"/>
              </a:spcBef>
            </a:pPr>
            <a:r>
              <a:rPr lang="en-US" sz="3062">
                <a:solidFill>
                  <a:srgbClr val="000000"/>
                </a:solidFill>
                <a:latin typeface="Roboto Italics"/>
              </a:rPr>
              <a:t>Volunteer Center of Sheboygan County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92893">
            <a:off x="-14986698" y="-12019155"/>
            <a:ext cx="33727440" cy="33727440"/>
            <a:chOff x="0" y="0"/>
            <a:chExt cx="44969920" cy="44969920"/>
          </a:xfrm>
        </p:grpSpPr>
        <p:sp>
          <p:nvSpPr>
            <p:cNvPr id="3" name="Freeform 3"/>
            <p:cNvSpPr/>
            <p:nvPr/>
          </p:nvSpPr>
          <p:spPr>
            <a:xfrm>
              <a:off x="3154338" y="3154338"/>
              <a:ext cx="38661244" cy="38661244"/>
            </a:xfrm>
            <a:custGeom>
              <a:avLst/>
              <a:gdLst/>
              <a:ahLst/>
              <a:cxnLst/>
              <a:rect l="l" t="t" r="r" b="b"/>
              <a:pathLst>
                <a:path w="38661244" h="38661244">
                  <a:moveTo>
                    <a:pt x="0" y="0"/>
                  </a:moveTo>
                  <a:lnTo>
                    <a:pt x="38661244" y="0"/>
                  </a:lnTo>
                  <a:lnTo>
                    <a:pt x="38661244" y="38661244"/>
                  </a:lnTo>
                  <a:lnTo>
                    <a:pt x="0" y="38661244"/>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4" name="Freeform 4"/>
            <p:cNvSpPr/>
            <p:nvPr/>
          </p:nvSpPr>
          <p:spPr>
            <a:xfrm rot="620097">
              <a:off x="3154338" y="3154338"/>
              <a:ext cx="38661244" cy="38661244"/>
            </a:xfrm>
            <a:custGeom>
              <a:avLst/>
              <a:gdLst/>
              <a:ahLst/>
              <a:cxnLst/>
              <a:rect l="l" t="t" r="r" b="b"/>
              <a:pathLst>
                <a:path w="38661244" h="38661244">
                  <a:moveTo>
                    <a:pt x="0" y="0"/>
                  </a:moveTo>
                  <a:lnTo>
                    <a:pt x="38661244" y="0"/>
                  </a:lnTo>
                  <a:lnTo>
                    <a:pt x="38661244" y="38661244"/>
                  </a:lnTo>
                  <a:lnTo>
                    <a:pt x="0" y="38661244"/>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sp>
      </p:grpSp>
      <p:sp>
        <p:nvSpPr>
          <p:cNvPr id="5" name="Freeform 5"/>
          <p:cNvSpPr/>
          <p:nvPr/>
        </p:nvSpPr>
        <p:spPr>
          <a:xfrm>
            <a:off x="-2405071" y="562472"/>
            <a:ext cx="8564186" cy="8564186"/>
          </a:xfrm>
          <a:custGeom>
            <a:avLst/>
            <a:gdLst/>
            <a:ahLst/>
            <a:cxnLst/>
            <a:rect l="l" t="t" r="r" b="b"/>
            <a:pathLst>
              <a:path w="8564186" h="8564186">
                <a:moveTo>
                  <a:pt x="0" y="0"/>
                </a:moveTo>
                <a:lnTo>
                  <a:pt x="8564186" y="0"/>
                </a:lnTo>
                <a:lnTo>
                  <a:pt x="8564186" y="8564186"/>
                </a:lnTo>
                <a:lnTo>
                  <a:pt x="0" y="8564186"/>
                </a:lnTo>
                <a:lnTo>
                  <a:pt x="0" y="0"/>
                </a:lnTo>
                <a:close/>
              </a:path>
            </a:pathLst>
          </a:custGeom>
          <a:blipFill>
            <a:blip r:embed="rId6"/>
            <a:stretch>
              <a:fillRect/>
            </a:stretch>
          </a:blipFill>
        </p:spPr>
      </p:sp>
      <p:sp>
        <p:nvSpPr>
          <p:cNvPr id="6" name="TextBox 6"/>
          <p:cNvSpPr txBox="1"/>
          <p:nvPr/>
        </p:nvSpPr>
        <p:spPr>
          <a:xfrm>
            <a:off x="6251907" y="2561650"/>
            <a:ext cx="2486567" cy="1357333"/>
          </a:xfrm>
          <a:prstGeom prst="rect">
            <a:avLst/>
          </a:prstGeom>
        </p:spPr>
        <p:txBody>
          <a:bodyPr lIns="0" tIns="0" rIns="0" bIns="0" rtlCol="0" anchor="t">
            <a:spAutoFit/>
          </a:bodyPr>
          <a:lstStyle/>
          <a:p>
            <a:pPr>
              <a:lnSpc>
                <a:spcPts val="11137"/>
              </a:lnSpc>
            </a:pPr>
            <a:r>
              <a:rPr lang="en-US" sz="7955">
                <a:solidFill>
                  <a:srgbClr val="005191"/>
                </a:solidFill>
                <a:latin typeface="League Gothic"/>
              </a:rPr>
              <a:t>Mission </a:t>
            </a:r>
          </a:p>
        </p:txBody>
      </p:sp>
      <p:sp>
        <p:nvSpPr>
          <p:cNvPr id="7" name="TextBox 7"/>
          <p:cNvSpPr txBox="1"/>
          <p:nvPr/>
        </p:nvSpPr>
        <p:spPr>
          <a:xfrm>
            <a:off x="6251907" y="4350052"/>
            <a:ext cx="2686896" cy="1357333"/>
          </a:xfrm>
          <a:prstGeom prst="rect">
            <a:avLst/>
          </a:prstGeom>
        </p:spPr>
        <p:txBody>
          <a:bodyPr lIns="0" tIns="0" rIns="0" bIns="0" rtlCol="0" anchor="t">
            <a:spAutoFit/>
          </a:bodyPr>
          <a:lstStyle/>
          <a:p>
            <a:pPr>
              <a:lnSpc>
                <a:spcPts val="11137"/>
              </a:lnSpc>
            </a:pPr>
            <a:r>
              <a:rPr lang="en-US" sz="7955">
                <a:solidFill>
                  <a:srgbClr val="005191"/>
                </a:solidFill>
                <a:latin typeface="League Gothic"/>
              </a:rPr>
              <a:t>Vision </a:t>
            </a:r>
          </a:p>
        </p:txBody>
      </p:sp>
      <p:sp>
        <p:nvSpPr>
          <p:cNvPr id="8" name="TextBox 8"/>
          <p:cNvSpPr txBox="1"/>
          <p:nvPr/>
        </p:nvSpPr>
        <p:spPr>
          <a:xfrm>
            <a:off x="8738474" y="4493912"/>
            <a:ext cx="6812152" cy="1136287"/>
          </a:xfrm>
          <a:prstGeom prst="rect">
            <a:avLst/>
          </a:prstGeom>
        </p:spPr>
        <p:txBody>
          <a:bodyPr lIns="0" tIns="0" rIns="0" bIns="0" rtlCol="0" anchor="t">
            <a:spAutoFit/>
          </a:bodyPr>
          <a:lstStyle/>
          <a:p>
            <a:pPr>
              <a:lnSpc>
                <a:spcPts val="4514"/>
              </a:lnSpc>
              <a:spcBef>
                <a:spcPct val="0"/>
              </a:spcBef>
            </a:pPr>
            <a:r>
              <a:rPr lang="en-US" sz="3224">
                <a:solidFill>
                  <a:srgbClr val="000000"/>
                </a:solidFill>
                <a:latin typeface="Roboto"/>
              </a:rPr>
              <a:t>A community where everyone can achieve their full potential.</a:t>
            </a:r>
          </a:p>
        </p:txBody>
      </p:sp>
      <p:sp>
        <p:nvSpPr>
          <p:cNvPr id="9" name="TextBox 9"/>
          <p:cNvSpPr txBox="1"/>
          <p:nvPr/>
        </p:nvSpPr>
        <p:spPr>
          <a:xfrm>
            <a:off x="8738474" y="2707770"/>
            <a:ext cx="8303147" cy="1136337"/>
          </a:xfrm>
          <a:prstGeom prst="rect">
            <a:avLst/>
          </a:prstGeom>
        </p:spPr>
        <p:txBody>
          <a:bodyPr lIns="0" tIns="0" rIns="0" bIns="0" rtlCol="0" anchor="t">
            <a:spAutoFit/>
          </a:bodyPr>
          <a:lstStyle/>
          <a:p>
            <a:pPr>
              <a:lnSpc>
                <a:spcPts val="4511"/>
              </a:lnSpc>
              <a:spcBef>
                <a:spcPct val="0"/>
              </a:spcBef>
            </a:pPr>
            <a:r>
              <a:rPr lang="en-US" sz="3222">
                <a:solidFill>
                  <a:srgbClr val="000000"/>
                </a:solidFill>
                <a:latin typeface="Roboto"/>
              </a:rPr>
              <a:t>United Way improves lives and community conditions in measurable, lasting ways.</a:t>
            </a:r>
          </a:p>
        </p:txBody>
      </p:sp>
      <p:grpSp>
        <p:nvGrpSpPr>
          <p:cNvPr id="10" name="Group 10"/>
          <p:cNvGrpSpPr/>
          <p:nvPr/>
        </p:nvGrpSpPr>
        <p:grpSpPr>
          <a:xfrm>
            <a:off x="6159115" y="6860262"/>
            <a:ext cx="2779688" cy="1204933"/>
            <a:chOff x="0" y="0"/>
            <a:chExt cx="3706250" cy="1606577"/>
          </a:xfrm>
        </p:grpSpPr>
        <p:grpSp>
          <p:nvGrpSpPr>
            <p:cNvPr id="11" name="Group 11"/>
            <p:cNvGrpSpPr/>
            <p:nvPr/>
          </p:nvGrpSpPr>
          <p:grpSpPr>
            <a:xfrm>
              <a:off x="0" y="19"/>
              <a:ext cx="3706250" cy="1606540"/>
              <a:chOff x="0" y="0"/>
              <a:chExt cx="812800" cy="352323"/>
            </a:xfrm>
          </p:grpSpPr>
          <p:sp>
            <p:nvSpPr>
              <p:cNvPr id="12" name="Freeform 12"/>
              <p:cNvSpPr/>
              <p:nvPr/>
            </p:nvSpPr>
            <p:spPr>
              <a:xfrm>
                <a:off x="0" y="0"/>
                <a:ext cx="812800" cy="352323"/>
              </a:xfrm>
              <a:custGeom>
                <a:avLst/>
                <a:gdLst/>
                <a:ahLst/>
                <a:cxnLst/>
                <a:rect l="l" t="t" r="r" b="b"/>
                <a:pathLst>
                  <a:path w="812800" h="352323">
                    <a:moveTo>
                      <a:pt x="127941" y="0"/>
                    </a:moveTo>
                    <a:lnTo>
                      <a:pt x="684859" y="0"/>
                    </a:lnTo>
                    <a:cubicBezTo>
                      <a:pt x="718791" y="0"/>
                      <a:pt x="751333" y="13479"/>
                      <a:pt x="775327" y="37473"/>
                    </a:cubicBezTo>
                    <a:cubicBezTo>
                      <a:pt x="799321" y="61467"/>
                      <a:pt x="812800" y="94009"/>
                      <a:pt x="812800" y="127941"/>
                    </a:cubicBezTo>
                    <a:lnTo>
                      <a:pt x="812800" y="224382"/>
                    </a:lnTo>
                    <a:cubicBezTo>
                      <a:pt x="812800" y="258314"/>
                      <a:pt x="799321" y="290856"/>
                      <a:pt x="775327" y="314850"/>
                    </a:cubicBezTo>
                    <a:cubicBezTo>
                      <a:pt x="751333" y="338843"/>
                      <a:pt x="718791" y="352323"/>
                      <a:pt x="684859" y="352323"/>
                    </a:cubicBezTo>
                    <a:lnTo>
                      <a:pt x="127941" y="352323"/>
                    </a:lnTo>
                    <a:cubicBezTo>
                      <a:pt x="94009" y="352323"/>
                      <a:pt x="61467" y="338843"/>
                      <a:pt x="37473" y="314850"/>
                    </a:cubicBezTo>
                    <a:cubicBezTo>
                      <a:pt x="13479" y="290856"/>
                      <a:pt x="0" y="258314"/>
                      <a:pt x="0" y="224382"/>
                    </a:cubicBezTo>
                    <a:lnTo>
                      <a:pt x="0" y="127941"/>
                    </a:lnTo>
                    <a:cubicBezTo>
                      <a:pt x="0" y="94009"/>
                      <a:pt x="13479" y="61467"/>
                      <a:pt x="37473" y="37473"/>
                    </a:cubicBezTo>
                    <a:cubicBezTo>
                      <a:pt x="61467" y="13479"/>
                      <a:pt x="94009" y="0"/>
                      <a:pt x="127941" y="0"/>
                    </a:cubicBezTo>
                    <a:close/>
                  </a:path>
                </a:pathLst>
              </a:custGeom>
              <a:solidFill>
                <a:srgbClr val="005191"/>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5"/>
                  </a:lnSpc>
                </a:pPr>
                <a:endParaRPr/>
              </a:p>
            </p:txBody>
          </p:sp>
        </p:grpSp>
        <p:sp>
          <p:nvSpPr>
            <p:cNvPr id="14" name="TextBox 14"/>
            <p:cNvSpPr txBox="1"/>
            <p:nvPr/>
          </p:nvSpPr>
          <p:spPr>
            <a:xfrm>
              <a:off x="670695" y="-152400"/>
              <a:ext cx="2364861" cy="1758977"/>
            </a:xfrm>
            <a:prstGeom prst="rect">
              <a:avLst/>
            </a:prstGeom>
          </p:spPr>
          <p:txBody>
            <a:bodyPr lIns="0" tIns="0" rIns="0" bIns="0" rtlCol="0" anchor="t">
              <a:spAutoFit/>
            </a:bodyPr>
            <a:lstStyle/>
            <a:p>
              <a:pPr algn="ctr">
                <a:lnSpc>
                  <a:spcPts val="11137"/>
                </a:lnSpc>
              </a:pPr>
              <a:r>
                <a:rPr lang="en-US" sz="7955">
                  <a:solidFill>
                    <a:srgbClr val="FFFFFF"/>
                  </a:solidFill>
                  <a:latin typeface="League Gothic"/>
                </a:rPr>
                <a:t>GIVE</a:t>
              </a:r>
            </a:p>
          </p:txBody>
        </p:sp>
      </p:grpSp>
      <p:grpSp>
        <p:nvGrpSpPr>
          <p:cNvPr id="15" name="Group 15"/>
          <p:cNvGrpSpPr/>
          <p:nvPr/>
        </p:nvGrpSpPr>
        <p:grpSpPr>
          <a:xfrm>
            <a:off x="9439222" y="6860262"/>
            <a:ext cx="3285388" cy="1204933"/>
            <a:chOff x="0" y="0"/>
            <a:chExt cx="4380518" cy="1606577"/>
          </a:xfrm>
        </p:grpSpPr>
        <p:grpSp>
          <p:nvGrpSpPr>
            <p:cNvPr id="16" name="Group 16"/>
            <p:cNvGrpSpPr/>
            <p:nvPr/>
          </p:nvGrpSpPr>
          <p:grpSpPr>
            <a:xfrm>
              <a:off x="0" y="19"/>
              <a:ext cx="4380518" cy="1606540"/>
              <a:chOff x="0" y="0"/>
              <a:chExt cx="960670" cy="352323"/>
            </a:xfrm>
          </p:grpSpPr>
          <p:sp>
            <p:nvSpPr>
              <p:cNvPr id="17" name="Freeform 17"/>
              <p:cNvSpPr/>
              <p:nvPr/>
            </p:nvSpPr>
            <p:spPr>
              <a:xfrm>
                <a:off x="0" y="0"/>
                <a:ext cx="960670" cy="352323"/>
              </a:xfrm>
              <a:custGeom>
                <a:avLst/>
                <a:gdLst/>
                <a:ahLst/>
                <a:cxnLst/>
                <a:rect l="l" t="t" r="r" b="b"/>
                <a:pathLst>
                  <a:path w="960670" h="352323">
                    <a:moveTo>
                      <a:pt x="108248" y="0"/>
                    </a:moveTo>
                    <a:lnTo>
                      <a:pt x="852423" y="0"/>
                    </a:lnTo>
                    <a:cubicBezTo>
                      <a:pt x="881132" y="0"/>
                      <a:pt x="908665" y="11405"/>
                      <a:pt x="928965" y="31705"/>
                    </a:cubicBezTo>
                    <a:cubicBezTo>
                      <a:pt x="949266" y="52005"/>
                      <a:pt x="960670" y="79539"/>
                      <a:pt x="960670" y="108248"/>
                    </a:cubicBezTo>
                    <a:lnTo>
                      <a:pt x="960670" y="244075"/>
                    </a:lnTo>
                    <a:cubicBezTo>
                      <a:pt x="960670" y="272784"/>
                      <a:pt x="949266" y="300317"/>
                      <a:pt x="928965" y="320618"/>
                    </a:cubicBezTo>
                    <a:cubicBezTo>
                      <a:pt x="908665" y="340918"/>
                      <a:pt x="881132" y="352323"/>
                      <a:pt x="852423" y="352323"/>
                    </a:cubicBezTo>
                    <a:lnTo>
                      <a:pt x="108248" y="352323"/>
                    </a:lnTo>
                    <a:cubicBezTo>
                      <a:pt x="79539" y="352323"/>
                      <a:pt x="52005" y="340918"/>
                      <a:pt x="31705" y="320618"/>
                    </a:cubicBezTo>
                    <a:cubicBezTo>
                      <a:pt x="11405" y="300317"/>
                      <a:pt x="0" y="272784"/>
                      <a:pt x="0" y="244075"/>
                    </a:cubicBezTo>
                    <a:lnTo>
                      <a:pt x="0" y="108248"/>
                    </a:lnTo>
                    <a:cubicBezTo>
                      <a:pt x="0" y="79539"/>
                      <a:pt x="11405" y="52005"/>
                      <a:pt x="31705" y="31705"/>
                    </a:cubicBezTo>
                    <a:cubicBezTo>
                      <a:pt x="52005" y="11405"/>
                      <a:pt x="79539" y="0"/>
                      <a:pt x="108248" y="0"/>
                    </a:cubicBezTo>
                    <a:close/>
                  </a:path>
                </a:pathLst>
              </a:custGeom>
              <a:solidFill>
                <a:srgbClr val="FF443B"/>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2655"/>
                  </a:lnSpc>
                </a:pPr>
                <a:endParaRPr/>
              </a:p>
            </p:txBody>
          </p:sp>
        </p:grpSp>
        <p:sp>
          <p:nvSpPr>
            <p:cNvPr id="19" name="TextBox 19"/>
            <p:cNvSpPr txBox="1"/>
            <p:nvPr/>
          </p:nvSpPr>
          <p:spPr>
            <a:xfrm>
              <a:off x="173238" y="-152400"/>
              <a:ext cx="4017903" cy="1758977"/>
            </a:xfrm>
            <a:prstGeom prst="rect">
              <a:avLst/>
            </a:prstGeom>
          </p:spPr>
          <p:txBody>
            <a:bodyPr lIns="0" tIns="0" rIns="0" bIns="0" rtlCol="0" anchor="t">
              <a:spAutoFit/>
            </a:bodyPr>
            <a:lstStyle/>
            <a:p>
              <a:pPr algn="ctr">
                <a:lnSpc>
                  <a:spcPts val="11137"/>
                </a:lnSpc>
              </a:pPr>
              <a:r>
                <a:rPr lang="en-US" sz="7955">
                  <a:solidFill>
                    <a:srgbClr val="FFFFFF"/>
                  </a:solidFill>
                  <a:latin typeface="League Gothic"/>
                </a:rPr>
                <a:t>ADVOCATE</a:t>
              </a:r>
            </a:p>
          </p:txBody>
        </p:sp>
      </p:grpSp>
      <p:grpSp>
        <p:nvGrpSpPr>
          <p:cNvPr id="20" name="Group 20"/>
          <p:cNvGrpSpPr/>
          <p:nvPr/>
        </p:nvGrpSpPr>
        <p:grpSpPr>
          <a:xfrm>
            <a:off x="13222208" y="6860276"/>
            <a:ext cx="3905279" cy="1204933"/>
            <a:chOff x="0" y="0"/>
            <a:chExt cx="5207039" cy="1606577"/>
          </a:xfrm>
        </p:grpSpPr>
        <p:grpSp>
          <p:nvGrpSpPr>
            <p:cNvPr id="21" name="Group 21"/>
            <p:cNvGrpSpPr/>
            <p:nvPr/>
          </p:nvGrpSpPr>
          <p:grpSpPr>
            <a:xfrm>
              <a:off x="0" y="19"/>
              <a:ext cx="5207039" cy="1606540"/>
              <a:chOff x="0" y="0"/>
              <a:chExt cx="1141931" cy="352323"/>
            </a:xfrm>
          </p:grpSpPr>
          <p:sp>
            <p:nvSpPr>
              <p:cNvPr id="22" name="Freeform 22"/>
              <p:cNvSpPr/>
              <p:nvPr/>
            </p:nvSpPr>
            <p:spPr>
              <a:xfrm>
                <a:off x="0" y="0"/>
                <a:ext cx="1141931" cy="352323"/>
              </a:xfrm>
              <a:custGeom>
                <a:avLst/>
                <a:gdLst/>
                <a:ahLst/>
                <a:cxnLst/>
                <a:rect l="l" t="t" r="r" b="b"/>
                <a:pathLst>
                  <a:path w="1141931" h="352323">
                    <a:moveTo>
                      <a:pt x="91065" y="0"/>
                    </a:moveTo>
                    <a:lnTo>
                      <a:pt x="1050865" y="0"/>
                    </a:lnTo>
                    <a:cubicBezTo>
                      <a:pt x="1101159" y="0"/>
                      <a:pt x="1141931" y="40771"/>
                      <a:pt x="1141931" y="91065"/>
                    </a:cubicBezTo>
                    <a:lnTo>
                      <a:pt x="1141931" y="261257"/>
                    </a:lnTo>
                    <a:cubicBezTo>
                      <a:pt x="1141931" y="311551"/>
                      <a:pt x="1101159" y="352323"/>
                      <a:pt x="1050865" y="352323"/>
                    </a:cubicBezTo>
                    <a:lnTo>
                      <a:pt x="91065" y="352323"/>
                    </a:lnTo>
                    <a:cubicBezTo>
                      <a:pt x="40771" y="352323"/>
                      <a:pt x="0" y="311551"/>
                      <a:pt x="0" y="261257"/>
                    </a:cubicBezTo>
                    <a:lnTo>
                      <a:pt x="0" y="91065"/>
                    </a:lnTo>
                    <a:cubicBezTo>
                      <a:pt x="0" y="40771"/>
                      <a:pt x="40771" y="0"/>
                      <a:pt x="91065" y="0"/>
                    </a:cubicBezTo>
                    <a:close/>
                  </a:path>
                </a:pathLst>
              </a:custGeom>
              <a:solidFill>
                <a:srgbClr val="FFB351"/>
              </a:solidFill>
            </p:spPr>
          </p:sp>
          <p:sp>
            <p:nvSpPr>
              <p:cNvPr id="23" name="TextBox 23"/>
              <p:cNvSpPr txBox="1"/>
              <p:nvPr/>
            </p:nvSpPr>
            <p:spPr>
              <a:xfrm>
                <a:off x="0" y="-47625"/>
                <a:ext cx="812800" cy="860425"/>
              </a:xfrm>
              <a:prstGeom prst="rect">
                <a:avLst/>
              </a:prstGeom>
            </p:spPr>
            <p:txBody>
              <a:bodyPr lIns="50800" tIns="50800" rIns="50800" bIns="50800" rtlCol="0" anchor="ctr"/>
              <a:lstStyle/>
              <a:p>
                <a:pPr algn="ctr">
                  <a:lnSpc>
                    <a:spcPts val="2655"/>
                  </a:lnSpc>
                </a:pPr>
                <a:endParaRPr/>
              </a:p>
            </p:txBody>
          </p:sp>
        </p:grpSp>
        <p:sp>
          <p:nvSpPr>
            <p:cNvPr id="24" name="TextBox 24"/>
            <p:cNvSpPr txBox="1"/>
            <p:nvPr/>
          </p:nvSpPr>
          <p:spPr>
            <a:xfrm>
              <a:off x="431439" y="-152400"/>
              <a:ext cx="4344162" cy="1758977"/>
            </a:xfrm>
            <a:prstGeom prst="rect">
              <a:avLst/>
            </a:prstGeom>
          </p:spPr>
          <p:txBody>
            <a:bodyPr lIns="0" tIns="0" rIns="0" bIns="0" rtlCol="0" anchor="t">
              <a:spAutoFit/>
            </a:bodyPr>
            <a:lstStyle/>
            <a:p>
              <a:pPr algn="ctr">
                <a:lnSpc>
                  <a:spcPts val="11137"/>
                </a:lnSpc>
              </a:pPr>
              <a:r>
                <a:rPr lang="en-US" sz="7955">
                  <a:solidFill>
                    <a:srgbClr val="FFFFFF"/>
                  </a:solidFill>
                  <a:latin typeface="League Gothic"/>
                </a:rPr>
                <a:t>VOLUNTEER</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BD6">
                <a:alpha val="100000"/>
              </a:srgbClr>
            </a:gs>
            <a:gs pos="100000">
              <a:srgbClr val="FFCFF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0"/>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035358" y="6361456"/>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304626" y="8252227"/>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340148"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106711" y="4306753"/>
            <a:ext cx="12074579" cy="4271332"/>
          </a:xfrm>
          <a:prstGeom prst="rect">
            <a:avLst/>
          </a:prstGeom>
        </p:spPr>
        <p:txBody>
          <a:bodyPr lIns="0" tIns="0" rIns="0" bIns="0" rtlCol="0" anchor="t">
            <a:spAutoFit/>
          </a:bodyPr>
          <a:lstStyle/>
          <a:p>
            <a:pPr algn="ctr">
              <a:lnSpc>
                <a:spcPts val="8300"/>
              </a:lnSpc>
            </a:pPr>
            <a:r>
              <a:rPr lang="en-US" sz="8469">
                <a:solidFill>
                  <a:srgbClr val="000000"/>
                </a:solidFill>
                <a:latin typeface="Roboto Bold"/>
              </a:rPr>
              <a:t>44,013 lives were made better because of the great generosity of Sheboygan County</a:t>
            </a:r>
          </a:p>
        </p:txBody>
      </p:sp>
      <p:grpSp>
        <p:nvGrpSpPr>
          <p:cNvPr id="9" name="Group 9"/>
          <p:cNvGrpSpPr/>
          <p:nvPr/>
        </p:nvGrpSpPr>
        <p:grpSpPr>
          <a:xfrm>
            <a:off x="5488709" y="1074944"/>
            <a:ext cx="8172782" cy="2232062"/>
            <a:chOff x="0" y="0"/>
            <a:chExt cx="10897043" cy="2976083"/>
          </a:xfrm>
        </p:grpSpPr>
        <p:sp>
          <p:nvSpPr>
            <p:cNvPr id="10" name="Freeform 10"/>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3535220" y="418849"/>
              <a:ext cx="6652265" cy="1587533"/>
            </a:xfrm>
            <a:prstGeom prst="rect">
              <a:avLst/>
            </a:prstGeom>
          </p:spPr>
          <p:txBody>
            <a:bodyPr lIns="0" tIns="0" rIns="0" bIns="0" rtlCol="0" anchor="t">
              <a:spAutoFit/>
            </a:bodyPr>
            <a:lstStyle/>
            <a:p>
              <a:pPr algn="ctr">
                <a:lnSpc>
                  <a:spcPts val="10061"/>
                </a:lnSpc>
              </a:pPr>
              <a:r>
                <a:rPr lang="en-US" sz="7186">
                  <a:solidFill>
                    <a:srgbClr val="FFFFFF"/>
                  </a:solidFill>
                  <a:latin typeface="League Gothic"/>
                </a:rPr>
                <a:t>Making a difference </a:t>
              </a:r>
            </a:p>
          </p:txBody>
        </p:sp>
        <p:sp>
          <p:nvSpPr>
            <p:cNvPr id="12" name="Freeform 12"/>
            <p:cNvSpPr/>
            <p:nvPr/>
          </p:nvSpPr>
          <p:spPr>
            <a:xfrm>
              <a:off x="955287" y="650283"/>
              <a:ext cx="2371380" cy="1163038"/>
            </a:xfrm>
            <a:custGeom>
              <a:avLst/>
              <a:gdLst/>
              <a:ahLst/>
              <a:cxnLst/>
              <a:rect l="l" t="t" r="r" b="b"/>
              <a:pathLst>
                <a:path w="2371380" h="1163038">
                  <a:moveTo>
                    <a:pt x="0" y="0"/>
                  </a:moveTo>
                  <a:lnTo>
                    <a:pt x="2371380" y="0"/>
                  </a:lnTo>
                  <a:lnTo>
                    <a:pt x="2371380" y="1163038"/>
                  </a:lnTo>
                  <a:lnTo>
                    <a:pt x="0" y="1163038"/>
                  </a:lnTo>
                  <a:lnTo>
                    <a:pt x="0" y="0"/>
                  </a:lnTo>
                  <a:close/>
                </a:path>
              </a:pathLst>
            </a:custGeom>
            <a:blipFill>
              <a:blip r:embed="rId16"/>
              <a:stretch>
                <a:fillRect l="-185697"/>
              </a:stretch>
            </a:blipFill>
          </p:spPr>
        </p:sp>
        <p:sp>
          <p:nvSpPr>
            <p:cNvPr id="13" name="Freeform 13"/>
            <p:cNvSpPr/>
            <p:nvPr/>
          </p:nvSpPr>
          <p:spPr>
            <a:xfrm>
              <a:off x="1057325" y="1600962"/>
              <a:ext cx="2477895" cy="900991"/>
            </a:xfrm>
            <a:custGeom>
              <a:avLst/>
              <a:gdLst/>
              <a:ahLst/>
              <a:cxnLst/>
              <a:rect l="l" t="t" r="r" b="b"/>
              <a:pathLst>
                <a:path w="2477895" h="900991">
                  <a:moveTo>
                    <a:pt x="0" y="0"/>
                  </a:moveTo>
                  <a:lnTo>
                    <a:pt x="2477895" y="0"/>
                  </a:lnTo>
                  <a:lnTo>
                    <a:pt x="2477895" y="900991"/>
                  </a:lnTo>
                  <a:lnTo>
                    <a:pt x="0" y="900991"/>
                  </a:lnTo>
                  <a:lnTo>
                    <a:pt x="0" y="0"/>
                  </a:lnTo>
                  <a:close/>
                </a:path>
              </a:pathLst>
            </a:custGeom>
            <a:blipFill>
              <a:blip r:embed="rId16"/>
              <a:stretch>
                <a:fillRect r="-111812"/>
              </a:stretch>
            </a:blip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BD6">
                <a:alpha val="100000"/>
              </a:srgbClr>
            </a:gs>
            <a:gs pos="100000">
              <a:srgbClr val="FFCFF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101328" y="-530444"/>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539082" y="7652325"/>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531056" y="-1265920"/>
            <a:ext cx="5634111" cy="4589240"/>
          </a:xfrm>
          <a:custGeom>
            <a:avLst/>
            <a:gdLst/>
            <a:ahLst/>
            <a:cxnLst/>
            <a:rect l="l" t="t" r="r" b="b"/>
            <a:pathLst>
              <a:path w="5634111" h="4589240">
                <a:moveTo>
                  <a:pt x="0" y="0"/>
                </a:moveTo>
                <a:lnTo>
                  <a:pt x="5634112" y="0"/>
                </a:lnTo>
                <a:lnTo>
                  <a:pt x="5634112"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608046" y="9040230"/>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340148"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219025" y="3590602"/>
            <a:ext cx="11849950" cy="4133160"/>
          </a:xfrm>
          <a:prstGeom prst="rect">
            <a:avLst/>
          </a:prstGeom>
        </p:spPr>
        <p:txBody>
          <a:bodyPr lIns="0" tIns="0" rIns="0" bIns="0" rtlCol="0" anchor="t">
            <a:spAutoFit/>
          </a:bodyPr>
          <a:lstStyle/>
          <a:p>
            <a:pPr algn="ctr">
              <a:lnSpc>
                <a:spcPts val="6459"/>
              </a:lnSpc>
            </a:pPr>
            <a:r>
              <a:rPr lang="en-US" sz="6590">
                <a:solidFill>
                  <a:srgbClr val="000000"/>
                </a:solidFill>
                <a:latin typeface="Roboto Bold"/>
              </a:rPr>
              <a:t>1,222 families received community support, resources and referrals following the </a:t>
            </a:r>
          </a:p>
          <a:p>
            <a:pPr algn="ctr">
              <a:lnSpc>
                <a:spcPts val="6459"/>
              </a:lnSpc>
            </a:pPr>
            <a:r>
              <a:rPr lang="en-US" sz="6590">
                <a:solidFill>
                  <a:srgbClr val="000000"/>
                </a:solidFill>
                <a:latin typeface="Roboto Bold"/>
              </a:rPr>
              <a:t>birth of a child before </a:t>
            </a:r>
          </a:p>
          <a:p>
            <a:pPr algn="ctr">
              <a:lnSpc>
                <a:spcPts val="6459"/>
              </a:lnSpc>
            </a:pPr>
            <a:r>
              <a:rPr lang="en-US" sz="6590">
                <a:solidFill>
                  <a:srgbClr val="000000"/>
                </a:solidFill>
                <a:latin typeface="Roboto Bold"/>
              </a:rPr>
              <a:t>leaving the hospital</a:t>
            </a:r>
          </a:p>
        </p:txBody>
      </p:sp>
      <p:sp>
        <p:nvSpPr>
          <p:cNvPr id="9" name="TextBox 9"/>
          <p:cNvSpPr txBox="1"/>
          <p:nvPr/>
        </p:nvSpPr>
        <p:spPr>
          <a:xfrm>
            <a:off x="4102183" y="8335660"/>
            <a:ext cx="10083634" cy="1072356"/>
          </a:xfrm>
          <a:prstGeom prst="rect">
            <a:avLst/>
          </a:prstGeom>
        </p:spPr>
        <p:txBody>
          <a:bodyPr lIns="0" tIns="0" rIns="0" bIns="0" rtlCol="0" anchor="t">
            <a:spAutoFit/>
          </a:bodyPr>
          <a:lstStyle/>
          <a:p>
            <a:pPr algn="ctr">
              <a:lnSpc>
                <a:spcPts val="4287"/>
              </a:lnSpc>
            </a:pPr>
            <a:r>
              <a:rPr lang="en-US" sz="3062">
                <a:solidFill>
                  <a:srgbClr val="000000"/>
                </a:solidFill>
                <a:latin typeface="Roboto Italics"/>
              </a:rPr>
              <a:t>Community Partnership for Children, </a:t>
            </a:r>
          </a:p>
          <a:p>
            <a:pPr algn="ctr">
              <a:lnSpc>
                <a:spcPts val="4287"/>
              </a:lnSpc>
              <a:spcBef>
                <a:spcPct val="0"/>
              </a:spcBef>
            </a:pPr>
            <a:r>
              <a:rPr lang="en-US" sz="3062">
                <a:solidFill>
                  <a:srgbClr val="000000"/>
                </a:solidFill>
                <a:latin typeface="Roboto Italics"/>
              </a:rPr>
              <a:t>Family Connections, Aurora and St. Nicholas Hospitals</a:t>
            </a:r>
          </a:p>
        </p:txBody>
      </p:sp>
      <p:grpSp>
        <p:nvGrpSpPr>
          <p:cNvPr id="10" name="Group 10"/>
          <p:cNvGrpSpPr/>
          <p:nvPr/>
        </p:nvGrpSpPr>
        <p:grpSpPr>
          <a:xfrm>
            <a:off x="5057609" y="679853"/>
            <a:ext cx="8172782" cy="2232062"/>
            <a:chOff x="0" y="0"/>
            <a:chExt cx="10897043" cy="2976083"/>
          </a:xfrm>
        </p:grpSpPr>
        <p:sp>
          <p:nvSpPr>
            <p:cNvPr id="11" name="Freeform 11"/>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3535220" y="418849"/>
              <a:ext cx="6652265" cy="1587533"/>
            </a:xfrm>
            <a:prstGeom prst="rect">
              <a:avLst/>
            </a:prstGeom>
          </p:spPr>
          <p:txBody>
            <a:bodyPr lIns="0" tIns="0" rIns="0" bIns="0" rtlCol="0" anchor="t">
              <a:spAutoFit/>
            </a:bodyPr>
            <a:lstStyle/>
            <a:p>
              <a:pPr algn="ctr">
                <a:lnSpc>
                  <a:spcPts val="10061"/>
                </a:lnSpc>
              </a:pPr>
              <a:r>
                <a:rPr lang="en-US" sz="7186">
                  <a:solidFill>
                    <a:srgbClr val="FFFFFF"/>
                  </a:solidFill>
                  <a:latin typeface="League Gothic"/>
                </a:rPr>
                <a:t>Making a difference </a:t>
              </a:r>
            </a:p>
          </p:txBody>
        </p:sp>
        <p:sp>
          <p:nvSpPr>
            <p:cNvPr id="13" name="Freeform 13"/>
            <p:cNvSpPr/>
            <p:nvPr/>
          </p:nvSpPr>
          <p:spPr>
            <a:xfrm>
              <a:off x="955287" y="650283"/>
              <a:ext cx="2371380" cy="1163038"/>
            </a:xfrm>
            <a:custGeom>
              <a:avLst/>
              <a:gdLst/>
              <a:ahLst/>
              <a:cxnLst/>
              <a:rect l="l" t="t" r="r" b="b"/>
              <a:pathLst>
                <a:path w="2371380" h="1163038">
                  <a:moveTo>
                    <a:pt x="0" y="0"/>
                  </a:moveTo>
                  <a:lnTo>
                    <a:pt x="2371380" y="0"/>
                  </a:lnTo>
                  <a:lnTo>
                    <a:pt x="2371380" y="1163038"/>
                  </a:lnTo>
                  <a:lnTo>
                    <a:pt x="0" y="1163038"/>
                  </a:lnTo>
                  <a:lnTo>
                    <a:pt x="0" y="0"/>
                  </a:lnTo>
                  <a:close/>
                </a:path>
              </a:pathLst>
            </a:custGeom>
            <a:blipFill>
              <a:blip r:embed="rId16"/>
              <a:stretch>
                <a:fillRect l="-185697"/>
              </a:stretch>
            </a:blipFill>
          </p:spPr>
        </p:sp>
        <p:sp>
          <p:nvSpPr>
            <p:cNvPr id="14" name="Freeform 14"/>
            <p:cNvSpPr/>
            <p:nvPr/>
          </p:nvSpPr>
          <p:spPr>
            <a:xfrm>
              <a:off x="1057325" y="1600962"/>
              <a:ext cx="2477895" cy="900991"/>
            </a:xfrm>
            <a:custGeom>
              <a:avLst/>
              <a:gdLst/>
              <a:ahLst/>
              <a:cxnLst/>
              <a:rect l="l" t="t" r="r" b="b"/>
              <a:pathLst>
                <a:path w="2477895" h="900991">
                  <a:moveTo>
                    <a:pt x="0" y="0"/>
                  </a:moveTo>
                  <a:lnTo>
                    <a:pt x="2477895" y="0"/>
                  </a:lnTo>
                  <a:lnTo>
                    <a:pt x="2477895" y="900991"/>
                  </a:lnTo>
                  <a:lnTo>
                    <a:pt x="0" y="900991"/>
                  </a:lnTo>
                  <a:lnTo>
                    <a:pt x="0" y="0"/>
                  </a:lnTo>
                  <a:close/>
                </a:path>
              </a:pathLst>
            </a:custGeom>
            <a:blipFill>
              <a:blip r:embed="rId16"/>
              <a:stretch>
                <a:fillRect r="-111812"/>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BD6">
                <a:alpha val="100000"/>
              </a:srgbClr>
            </a:gs>
            <a:gs pos="100000">
              <a:srgbClr val="FFCFF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0"/>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20983" y="6142172"/>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0590251" y="8032944"/>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340148"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4009824" y="4021732"/>
            <a:ext cx="10268352" cy="3508251"/>
          </a:xfrm>
          <a:prstGeom prst="rect">
            <a:avLst/>
          </a:prstGeom>
        </p:spPr>
        <p:txBody>
          <a:bodyPr lIns="0" tIns="0" rIns="0" bIns="0" rtlCol="0" anchor="t">
            <a:spAutoFit/>
          </a:bodyPr>
          <a:lstStyle/>
          <a:p>
            <a:pPr algn="ctr">
              <a:lnSpc>
                <a:spcPts val="6800"/>
              </a:lnSpc>
            </a:pPr>
            <a:r>
              <a:rPr lang="en-US" sz="6938">
                <a:solidFill>
                  <a:srgbClr val="000000"/>
                </a:solidFill>
                <a:latin typeface="Roboto Bold"/>
              </a:rPr>
              <a:t>8,547 therapy sessions </a:t>
            </a:r>
          </a:p>
          <a:p>
            <a:pPr algn="ctr">
              <a:lnSpc>
                <a:spcPts val="6800"/>
              </a:lnSpc>
            </a:pPr>
            <a:r>
              <a:rPr lang="en-US" sz="6938">
                <a:solidFill>
                  <a:srgbClr val="000000"/>
                </a:solidFill>
                <a:latin typeface="Roboto Bold"/>
              </a:rPr>
              <a:t>were provided through </a:t>
            </a:r>
          </a:p>
          <a:p>
            <a:pPr algn="ctr">
              <a:lnSpc>
                <a:spcPts val="6800"/>
              </a:lnSpc>
            </a:pPr>
            <a:r>
              <a:rPr lang="en-US" sz="6938">
                <a:solidFill>
                  <a:srgbClr val="000000"/>
                </a:solidFill>
                <a:latin typeface="Roboto Bold"/>
              </a:rPr>
              <a:t>school-based </a:t>
            </a:r>
          </a:p>
          <a:p>
            <a:pPr algn="ctr">
              <a:lnSpc>
                <a:spcPts val="6800"/>
              </a:lnSpc>
            </a:pPr>
            <a:r>
              <a:rPr lang="en-US" sz="6938">
                <a:solidFill>
                  <a:srgbClr val="000000"/>
                </a:solidFill>
                <a:latin typeface="Roboto Bold"/>
              </a:rPr>
              <a:t>mental health services </a:t>
            </a:r>
          </a:p>
        </p:txBody>
      </p:sp>
      <p:sp>
        <p:nvSpPr>
          <p:cNvPr id="9" name="TextBox 9"/>
          <p:cNvSpPr txBox="1"/>
          <p:nvPr/>
        </p:nvSpPr>
        <p:spPr>
          <a:xfrm>
            <a:off x="4207899" y="8138386"/>
            <a:ext cx="9872202" cy="571103"/>
          </a:xfrm>
          <a:prstGeom prst="rect">
            <a:avLst/>
          </a:prstGeom>
        </p:spPr>
        <p:txBody>
          <a:bodyPr lIns="0" tIns="0" rIns="0" bIns="0" rtlCol="0" anchor="t">
            <a:spAutoFit/>
          </a:bodyPr>
          <a:lstStyle/>
          <a:p>
            <a:pPr algn="ctr">
              <a:lnSpc>
                <a:spcPts val="4549"/>
              </a:lnSpc>
              <a:spcBef>
                <a:spcPct val="0"/>
              </a:spcBef>
            </a:pPr>
            <a:r>
              <a:rPr lang="en-US" sz="3249">
                <a:solidFill>
                  <a:srgbClr val="000000"/>
                </a:solidFill>
                <a:latin typeface="Roboto Italics"/>
              </a:rPr>
              <a:t>Providing Access to Healing (PATH)</a:t>
            </a:r>
          </a:p>
        </p:txBody>
      </p:sp>
      <p:sp>
        <p:nvSpPr>
          <p:cNvPr id="10" name="Freeform 10"/>
          <p:cNvSpPr/>
          <p:nvPr/>
        </p:nvSpPr>
        <p:spPr>
          <a:xfrm>
            <a:off x="5488709" y="1074944"/>
            <a:ext cx="8172782" cy="2232062"/>
          </a:xfrm>
          <a:custGeom>
            <a:avLst/>
            <a:gdLst/>
            <a:ahLst/>
            <a:cxnLst/>
            <a:rect l="l" t="t" r="r" b="b"/>
            <a:pathLst>
              <a:path w="8172782" h="2232062">
                <a:moveTo>
                  <a:pt x="0" y="0"/>
                </a:moveTo>
                <a:lnTo>
                  <a:pt x="8172783" y="0"/>
                </a:lnTo>
                <a:lnTo>
                  <a:pt x="8172783" y="2232062"/>
                </a:lnTo>
                <a:lnTo>
                  <a:pt x="0" y="22320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1" name="Group 11"/>
          <p:cNvGrpSpPr/>
          <p:nvPr/>
        </p:nvGrpSpPr>
        <p:grpSpPr>
          <a:xfrm>
            <a:off x="6782345" y="1353372"/>
            <a:ext cx="4771067" cy="1580959"/>
            <a:chOff x="0" y="0"/>
            <a:chExt cx="6361423" cy="2107946"/>
          </a:xfrm>
        </p:grpSpPr>
        <p:sp>
          <p:nvSpPr>
            <p:cNvPr id="12" name="TextBox 12"/>
            <p:cNvSpPr txBox="1"/>
            <p:nvPr/>
          </p:nvSpPr>
          <p:spPr>
            <a:xfrm>
              <a:off x="2683939" y="-209550"/>
              <a:ext cx="3677483" cy="2317496"/>
            </a:xfrm>
            <a:prstGeom prst="rect">
              <a:avLst/>
            </a:prstGeom>
          </p:spPr>
          <p:txBody>
            <a:bodyPr lIns="0" tIns="0" rIns="0" bIns="0" rtlCol="0" anchor="t">
              <a:spAutoFit/>
            </a:bodyPr>
            <a:lstStyle/>
            <a:p>
              <a:pPr algn="ctr">
                <a:lnSpc>
                  <a:spcPts val="14757"/>
                </a:lnSpc>
              </a:pPr>
              <a:r>
                <a:rPr lang="en-US" sz="10541">
                  <a:solidFill>
                    <a:srgbClr val="FFFFFF"/>
                  </a:solidFill>
                  <a:latin typeface="League Gothic"/>
                </a:rPr>
                <a:t>IMPACT</a:t>
              </a:r>
            </a:p>
          </p:txBody>
        </p:sp>
        <p:sp>
          <p:nvSpPr>
            <p:cNvPr id="13" name="Freeform 13"/>
            <p:cNvSpPr/>
            <p:nvPr/>
          </p:nvSpPr>
          <p:spPr>
            <a:xfrm>
              <a:off x="0" y="271956"/>
              <a:ext cx="2204327" cy="1081108"/>
            </a:xfrm>
            <a:custGeom>
              <a:avLst/>
              <a:gdLst/>
              <a:ahLst/>
              <a:cxnLst/>
              <a:rect l="l" t="t" r="r" b="b"/>
              <a:pathLst>
                <a:path w="2204327" h="1081108">
                  <a:moveTo>
                    <a:pt x="0" y="0"/>
                  </a:moveTo>
                  <a:lnTo>
                    <a:pt x="2204327" y="0"/>
                  </a:lnTo>
                  <a:lnTo>
                    <a:pt x="2204327" y="1081108"/>
                  </a:lnTo>
                  <a:lnTo>
                    <a:pt x="0" y="1081108"/>
                  </a:lnTo>
                  <a:lnTo>
                    <a:pt x="0" y="0"/>
                  </a:lnTo>
                  <a:close/>
                </a:path>
              </a:pathLst>
            </a:custGeom>
            <a:blipFill>
              <a:blip r:embed="rId16"/>
              <a:stretch>
                <a:fillRect l="-185697"/>
              </a:stretch>
            </a:blipFill>
          </p:spPr>
        </p:sp>
        <p:sp>
          <p:nvSpPr>
            <p:cNvPr id="14" name="Freeform 14"/>
            <p:cNvSpPr/>
            <p:nvPr/>
          </p:nvSpPr>
          <p:spPr>
            <a:xfrm>
              <a:off x="94850" y="1155665"/>
              <a:ext cx="2303339" cy="837520"/>
            </a:xfrm>
            <a:custGeom>
              <a:avLst/>
              <a:gdLst/>
              <a:ahLst/>
              <a:cxnLst/>
              <a:rect l="l" t="t" r="r" b="b"/>
              <a:pathLst>
                <a:path w="2303339" h="837520">
                  <a:moveTo>
                    <a:pt x="0" y="0"/>
                  </a:moveTo>
                  <a:lnTo>
                    <a:pt x="2303339" y="0"/>
                  </a:lnTo>
                  <a:lnTo>
                    <a:pt x="2303339" y="837520"/>
                  </a:lnTo>
                  <a:lnTo>
                    <a:pt x="0" y="837520"/>
                  </a:lnTo>
                  <a:lnTo>
                    <a:pt x="0" y="0"/>
                  </a:lnTo>
                  <a:close/>
                </a:path>
              </a:pathLst>
            </a:custGeom>
            <a:blipFill>
              <a:blip r:embed="rId16"/>
              <a:stretch>
                <a:fillRect r="-111812"/>
              </a:stretch>
            </a:blipFill>
          </p:spPr>
        </p:sp>
      </p:grpSp>
      <p:grpSp>
        <p:nvGrpSpPr>
          <p:cNvPr id="15" name="Group 15"/>
          <p:cNvGrpSpPr/>
          <p:nvPr/>
        </p:nvGrpSpPr>
        <p:grpSpPr>
          <a:xfrm>
            <a:off x="5566922" y="1130063"/>
            <a:ext cx="8172782" cy="2232062"/>
            <a:chOff x="0" y="0"/>
            <a:chExt cx="10897043" cy="2976083"/>
          </a:xfrm>
        </p:grpSpPr>
        <p:sp>
          <p:nvSpPr>
            <p:cNvPr id="16" name="Freeform 16"/>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TextBox 17"/>
            <p:cNvSpPr txBox="1"/>
            <p:nvPr/>
          </p:nvSpPr>
          <p:spPr>
            <a:xfrm>
              <a:off x="3535220" y="418849"/>
              <a:ext cx="6652265" cy="1587533"/>
            </a:xfrm>
            <a:prstGeom prst="rect">
              <a:avLst/>
            </a:prstGeom>
          </p:spPr>
          <p:txBody>
            <a:bodyPr lIns="0" tIns="0" rIns="0" bIns="0" rtlCol="0" anchor="t">
              <a:spAutoFit/>
            </a:bodyPr>
            <a:lstStyle/>
            <a:p>
              <a:pPr algn="ctr">
                <a:lnSpc>
                  <a:spcPts val="10061"/>
                </a:lnSpc>
              </a:pPr>
              <a:r>
                <a:rPr lang="en-US" sz="7186">
                  <a:solidFill>
                    <a:srgbClr val="FFFFFF"/>
                  </a:solidFill>
                  <a:latin typeface="League Gothic"/>
                </a:rPr>
                <a:t>Making a difference </a:t>
              </a:r>
            </a:p>
          </p:txBody>
        </p:sp>
        <p:sp>
          <p:nvSpPr>
            <p:cNvPr id="18" name="Freeform 18"/>
            <p:cNvSpPr/>
            <p:nvPr/>
          </p:nvSpPr>
          <p:spPr>
            <a:xfrm>
              <a:off x="955287" y="650283"/>
              <a:ext cx="2371380" cy="1163038"/>
            </a:xfrm>
            <a:custGeom>
              <a:avLst/>
              <a:gdLst/>
              <a:ahLst/>
              <a:cxnLst/>
              <a:rect l="l" t="t" r="r" b="b"/>
              <a:pathLst>
                <a:path w="2371380" h="1163038">
                  <a:moveTo>
                    <a:pt x="0" y="0"/>
                  </a:moveTo>
                  <a:lnTo>
                    <a:pt x="2371380" y="0"/>
                  </a:lnTo>
                  <a:lnTo>
                    <a:pt x="2371380" y="1163038"/>
                  </a:lnTo>
                  <a:lnTo>
                    <a:pt x="0" y="1163038"/>
                  </a:lnTo>
                  <a:lnTo>
                    <a:pt x="0" y="0"/>
                  </a:lnTo>
                  <a:close/>
                </a:path>
              </a:pathLst>
            </a:custGeom>
            <a:blipFill>
              <a:blip r:embed="rId16"/>
              <a:stretch>
                <a:fillRect l="-185697"/>
              </a:stretch>
            </a:blipFill>
          </p:spPr>
        </p:sp>
        <p:sp>
          <p:nvSpPr>
            <p:cNvPr id="19" name="Freeform 19"/>
            <p:cNvSpPr/>
            <p:nvPr/>
          </p:nvSpPr>
          <p:spPr>
            <a:xfrm>
              <a:off x="1057325" y="1600962"/>
              <a:ext cx="2477895" cy="900991"/>
            </a:xfrm>
            <a:custGeom>
              <a:avLst/>
              <a:gdLst/>
              <a:ahLst/>
              <a:cxnLst/>
              <a:rect l="l" t="t" r="r" b="b"/>
              <a:pathLst>
                <a:path w="2477895" h="900991">
                  <a:moveTo>
                    <a:pt x="0" y="0"/>
                  </a:moveTo>
                  <a:lnTo>
                    <a:pt x="2477895" y="0"/>
                  </a:lnTo>
                  <a:lnTo>
                    <a:pt x="2477895" y="900991"/>
                  </a:lnTo>
                  <a:lnTo>
                    <a:pt x="0" y="900991"/>
                  </a:lnTo>
                  <a:lnTo>
                    <a:pt x="0" y="0"/>
                  </a:lnTo>
                  <a:close/>
                </a:path>
              </a:pathLst>
            </a:custGeom>
            <a:blipFill>
              <a:blip r:embed="rId16"/>
              <a:stretch>
                <a:fillRect r="-111812"/>
              </a:stretch>
            </a:blipFill>
          </p:spPr>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BD6">
                <a:alpha val="100000"/>
              </a:srgbClr>
            </a:gs>
            <a:gs pos="100000">
              <a:srgbClr val="FFCFF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1867391" y="-773762"/>
            <a:ext cx="4681017" cy="4144828"/>
          </a:xfrm>
          <a:custGeom>
            <a:avLst/>
            <a:gdLst/>
            <a:ahLst/>
            <a:cxnLst/>
            <a:rect l="l" t="t" r="r" b="b"/>
            <a:pathLst>
              <a:path w="4681017" h="4144828">
                <a:moveTo>
                  <a:pt x="4681017" y="4144827"/>
                </a:moveTo>
                <a:lnTo>
                  <a:pt x="0" y="4144827"/>
                </a:lnTo>
                <a:lnTo>
                  <a:pt x="0" y="0"/>
                </a:lnTo>
                <a:lnTo>
                  <a:pt x="4681017" y="0"/>
                </a:lnTo>
                <a:lnTo>
                  <a:pt x="4681017" y="414482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99196" y="7474999"/>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531056" y="-1425370"/>
            <a:ext cx="5634111" cy="4589240"/>
          </a:xfrm>
          <a:custGeom>
            <a:avLst/>
            <a:gdLst/>
            <a:ahLst/>
            <a:cxnLst/>
            <a:rect l="l" t="t" r="r" b="b"/>
            <a:pathLst>
              <a:path w="5634111" h="4589240">
                <a:moveTo>
                  <a:pt x="0" y="0"/>
                </a:moveTo>
                <a:lnTo>
                  <a:pt x="5634112" y="0"/>
                </a:lnTo>
                <a:lnTo>
                  <a:pt x="5634112"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008860" y="9118162"/>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478792"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668947" y="3431953"/>
            <a:ext cx="11602648" cy="4624321"/>
          </a:xfrm>
          <a:prstGeom prst="rect">
            <a:avLst/>
          </a:prstGeom>
        </p:spPr>
        <p:txBody>
          <a:bodyPr lIns="0" tIns="0" rIns="0" bIns="0" rtlCol="0" anchor="t">
            <a:spAutoFit/>
          </a:bodyPr>
          <a:lstStyle/>
          <a:p>
            <a:pPr algn="ctr">
              <a:lnSpc>
                <a:spcPts val="5510"/>
              </a:lnSpc>
            </a:pPr>
            <a:r>
              <a:rPr lang="en-US" sz="5622">
                <a:solidFill>
                  <a:srgbClr val="000000"/>
                </a:solidFill>
                <a:latin typeface="Roboto Bold"/>
              </a:rPr>
              <a:t>1,122 callers from Sheboygan County connected to 2-1-1 information and resource specialists to find resources</a:t>
            </a:r>
          </a:p>
          <a:p>
            <a:pPr algn="ctr">
              <a:lnSpc>
                <a:spcPts val="3121"/>
              </a:lnSpc>
            </a:pPr>
            <a:r>
              <a:rPr lang="en-US" sz="3185">
                <a:solidFill>
                  <a:srgbClr val="000000"/>
                </a:solidFill>
                <a:latin typeface="Roboto Bold"/>
              </a:rPr>
              <a:t> </a:t>
            </a:r>
          </a:p>
          <a:p>
            <a:pPr algn="ctr">
              <a:lnSpc>
                <a:spcPts val="5510"/>
              </a:lnSpc>
            </a:pPr>
            <a:r>
              <a:rPr lang="en-US" sz="5622">
                <a:solidFill>
                  <a:srgbClr val="000000"/>
                </a:solidFill>
                <a:latin typeface="Roboto Bold"/>
              </a:rPr>
              <a:t>2,557 referrals to local resources were made</a:t>
            </a:r>
          </a:p>
        </p:txBody>
      </p:sp>
      <p:sp>
        <p:nvSpPr>
          <p:cNvPr id="9" name="TextBox 9"/>
          <p:cNvSpPr txBox="1"/>
          <p:nvPr/>
        </p:nvSpPr>
        <p:spPr>
          <a:xfrm>
            <a:off x="4207899" y="8700095"/>
            <a:ext cx="9872202" cy="683022"/>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Roboto Italics"/>
              </a:rPr>
              <a:t>2-1-1</a:t>
            </a:r>
          </a:p>
        </p:txBody>
      </p:sp>
      <p:grpSp>
        <p:nvGrpSpPr>
          <p:cNvPr id="10" name="Group 10"/>
          <p:cNvGrpSpPr/>
          <p:nvPr/>
        </p:nvGrpSpPr>
        <p:grpSpPr>
          <a:xfrm>
            <a:off x="5057609" y="669632"/>
            <a:ext cx="8172782" cy="2232062"/>
            <a:chOff x="0" y="0"/>
            <a:chExt cx="10897043" cy="2976083"/>
          </a:xfrm>
        </p:grpSpPr>
        <p:sp>
          <p:nvSpPr>
            <p:cNvPr id="11" name="Freeform 11"/>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3535220" y="418849"/>
              <a:ext cx="6652265" cy="1587533"/>
            </a:xfrm>
            <a:prstGeom prst="rect">
              <a:avLst/>
            </a:prstGeom>
          </p:spPr>
          <p:txBody>
            <a:bodyPr lIns="0" tIns="0" rIns="0" bIns="0" rtlCol="0" anchor="t">
              <a:spAutoFit/>
            </a:bodyPr>
            <a:lstStyle/>
            <a:p>
              <a:pPr algn="ctr">
                <a:lnSpc>
                  <a:spcPts val="10061"/>
                </a:lnSpc>
              </a:pPr>
              <a:r>
                <a:rPr lang="en-US" sz="7186">
                  <a:solidFill>
                    <a:srgbClr val="FFFFFF"/>
                  </a:solidFill>
                  <a:latin typeface="League Gothic"/>
                </a:rPr>
                <a:t>Making a difference </a:t>
              </a:r>
            </a:p>
          </p:txBody>
        </p:sp>
        <p:sp>
          <p:nvSpPr>
            <p:cNvPr id="13" name="Freeform 13"/>
            <p:cNvSpPr/>
            <p:nvPr/>
          </p:nvSpPr>
          <p:spPr>
            <a:xfrm>
              <a:off x="955287" y="650283"/>
              <a:ext cx="2371380" cy="1163038"/>
            </a:xfrm>
            <a:custGeom>
              <a:avLst/>
              <a:gdLst/>
              <a:ahLst/>
              <a:cxnLst/>
              <a:rect l="l" t="t" r="r" b="b"/>
              <a:pathLst>
                <a:path w="2371380" h="1163038">
                  <a:moveTo>
                    <a:pt x="0" y="0"/>
                  </a:moveTo>
                  <a:lnTo>
                    <a:pt x="2371380" y="0"/>
                  </a:lnTo>
                  <a:lnTo>
                    <a:pt x="2371380" y="1163038"/>
                  </a:lnTo>
                  <a:lnTo>
                    <a:pt x="0" y="1163038"/>
                  </a:lnTo>
                  <a:lnTo>
                    <a:pt x="0" y="0"/>
                  </a:lnTo>
                  <a:close/>
                </a:path>
              </a:pathLst>
            </a:custGeom>
            <a:blipFill>
              <a:blip r:embed="rId16"/>
              <a:stretch>
                <a:fillRect l="-185697"/>
              </a:stretch>
            </a:blipFill>
          </p:spPr>
        </p:sp>
        <p:sp>
          <p:nvSpPr>
            <p:cNvPr id="14" name="Freeform 14"/>
            <p:cNvSpPr/>
            <p:nvPr/>
          </p:nvSpPr>
          <p:spPr>
            <a:xfrm>
              <a:off x="1057325" y="1600962"/>
              <a:ext cx="2477895" cy="900991"/>
            </a:xfrm>
            <a:custGeom>
              <a:avLst/>
              <a:gdLst/>
              <a:ahLst/>
              <a:cxnLst/>
              <a:rect l="l" t="t" r="r" b="b"/>
              <a:pathLst>
                <a:path w="2477895" h="900991">
                  <a:moveTo>
                    <a:pt x="0" y="0"/>
                  </a:moveTo>
                  <a:lnTo>
                    <a:pt x="2477895" y="0"/>
                  </a:lnTo>
                  <a:lnTo>
                    <a:pt x="2477895" y="900991"/>
                  </a:lnTo>
                  <a:lnTo>
                    <a:pt x="0" y="900991"/>
                  </a:lnTo>
                  <a:lnTo>
                    <a:pt x="0" y="0"/>
                  </a:lnTo>
                  <a:close/>
                </a:path>
              </a:pathLst>
            </a:custGeom>
            <a:blipFill>
              <a:blip r:embed="rId16"/>
              <a:stretch>
                <a:fillRect r="-111812"/>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BD6">
                <a:alpha val="100000"/>
              </a:srgbClr>
            </a:gs>
            <a:gs pos="100000">
              <a:srgbClr val="FFCFF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1843513" y="-231086"/>
            <a:ext cx="4681017" cy="4144828"/>
          </a:xfrm>
          <a:custGeom>
            <a:avLst/>
            <a:gdLst/>
            <a:ahLst/>
            <a:cxnLst/>
            <a:rect l="l" t="t" r="r" b="b"/>
            <a:pathLst>
              <a:path w="4681017" h="4144828">
                <a:moveTo>
                  <a:pt x="4681016" y="4144827"/>
                </a:moveTo>
                <a:lnTo>
                  <a:pt x="0" y="4144827"/>
                </a:lnTo>
                <a:lnTo>
                  <a:pt x="0" y="0"/>
                </a:lnTo>
                <a:lnTo>
                  <a:pt x="4681016" y="0"/>
                </a:lnTo>
                <a:lnTo>
                  <a:pt x="4681016" y="414482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20983" y="6142172"/>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0590251" y="8032944"/>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478792"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397063" y="4024238"/>
            <a:ext cx="11493874" cy="3535659"/>
          </a:xfrm>
          <a:prstGeom prst="rect">
            <a:avLst/>
          </a:prstGeom>
        </p:spPr>
        <p:txBody>
          <a:bodyPr lIns="0" tIns="0" rIns="0" bIns="0" rtlCol="0" anchor="t">
            <a:spAutoFit/>
          </a:bodyPr>
          <a:lstStyle/>
          <a:p>
            <a:pPr algn="ctr">
              <a:lnSpc>
                <a:spcPts val="6887"/>
              </a:lnSpc>
            </a:pPr>
            <a:r>
              <a:rPr lang="en-US" sz="7027">
                <a:solidFill>
                  <a:srgbClr val="000000"/>
                </a:solidFill>
                <a:latin typeface="Roboto Bold"/>
              </a:rPr>
              <a:t>501 households were provided rental assistance to overcome barriers and gain secure housing </a:t>
            </a:r>
          </a:p>
        </p:txBody>
      </p:sp>
      <p:sp>
        <p:nvSpPr>
          <p:cNvPr id="9" name="TextBox 9"/>
          <p:cNvSpPr txBox="1"/>
          <p:nvPr/>
        </p:nvSpPr>
        <p:spPr>
          <a:xfrm>
            <a:off x="3965922" y="8407701"/>
            <a:ext cx="9872202" cy="571103"/>
          </a:xfrm>
          <a:prstGeom prst="rect">
            <a:avLst/>
          </a:prstGeom>
        </p:spPr>
        <p:txBody>
          <a:bodyPr lIns="0" tIns="0" rIns="0" bIns="0" rtlCol="0" anchor="t">
            <a:spAutoFit/>
          </a:bodyPr>
          <a:lstStyle/>
          <a:p>
            <a:pPr algn="ctr">
              <a:lnSpc>
                <a:spcPts val="4549"/>
              </a:lnSpc>
              <a:spcBef>
                <a:spcPct val="0"/>
              </a:spcBef>
            </a:pPr>
            <a:r>
              <a:rPr lang="en-US" sz="3249">
                <a:solidFill>
                  <a:srgbClr val="000000"/>
                </a:solidFill>
                <a:latin typeface="Roboto Italics"/>
              </a:rPr>
              <a:t>Lakeshore CAP</a:t>
            </a:r>
          </a:p>
        </p:txBody>
      </p:sp>
      <p:grpSp>
        <p:nvGrpSpPr>
          <p:cNvPr id="10" name="Group 10"/>
          <p:cNvGrpSpPr/>
          <p:nvPr/>
        </p:nvGrpSpPr>
        <p:grpSpPr>
          <a:xfrm>
            <a:off x="5488709" y="725296"/>
            <a:ext cx="8172782" cy="2232062"/>
            <a:chOff x="0" y="0"/>
            <a:chExt cx="10897043" cy="2976083"/>
          </a:xfrm>
        </p:grpSpPr>
        <p:sp>
          <p:nvSpPr>
            <p:cNvPr id="11" name="Freeform 11"/>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3535220" y="418849"/>
              <a:ext cx="6652265" cy="1587533"/>
            </a:xfrm>
            <a:prstGeom prst="rect">
              <a:avLst/>
            </a:prstGeom>
          </p:spPr>
          <p:txBody>
            <a:bodyPr lIns="0" tIns="0" rIns="0" bIns="0" rtlCol="0" anchor="t">
              <a:spAutoFit/>
            </a:bodyPr>
            <a:lstStyle/>
            <a:p>
              <a:pPr algn="ctr">
                <a:lnSpc>
                  <a:spcPts val="10061"/>
                </a:lnSpc>
              </a:pPr>
              <a:r>
                <a:rPr lang="en-US" sz="7186">
                  <a:solidFill>
                    <a:srgbClr val="FFFFFF"/>
                  </a:solidFill>
                  <a:latin typeface="League Gothic"/>
                </a:rPr>
                <a:t>Making a difference </a:t>
              </a:r>
            </a:p>
          </p:txBody>
        </p:sp>
        <p:sp>
          <p:nvSpPr>
            <p:cNvPr id="13" name="Freeform 13"/>
            <p:cNvSpPr/>
            <p:nvPr/>
          </p:nvSpPr>
          <p:spPr>
            <a:xfrm>
              <a:off x="955287" y="650283"/>
              <a:ext cx="2371380" cy="1163038"/>
            </a:xfrm>
            <a:custGeom>
              <a:avLst/>
              <a:gdLst/>
              <a:ahLst/>
              <a:cxnLst/>
              <a:rect l="l" t="t" r="r" b="b"/>
              <a:pathLst>
                <a:path w="2371380" h="1163038">
                  <a:moveTo>
                    <a:pt x="0" y="0"/>
                  </a:moveTo>
                  <a:lnTo>
                    <a:pt x="2371380" y="0"/>
                  </a:lnTo>
                  <a:lnTo>
                    <a:pt x="2371380" y="1163038"/>
                  </a:lnTo>
                  <a:lnTo>
                    <a:pt x="0" y="1163038"/>
                  </a:lnTo>
                  <a:lnTo>
                    <a:pt x="0" y="0"/>
                  </a:lnTo>
                  <a:close/>
                </a:path>
              </a:pathLst>
            </a:custGeom>
            <a:blipFill>
              <a:blip r:embed="rId16"/>
              <a:stretch>
                <a:fillRect l="-185697"/>
              </a:stretch>
            </a:blipFill>
          </p:spPr>
        </p:sp>
        <p:sp>
          <p:nvSpPr>
            <p:cNvPr id="14" name="Freeform 14"/>
            <p:cNvSpPr/>
            <p:nvPr/>
          </p:nvSpPr>
          <p:spPr>
            <a:xfrm>
              <a:off x="1057325" y="1600962"/>
              <a:ext cx="2477895" cy="900991"/>
            </a:xfrm>
            <a:custGeom>
              <a:avLst/>
              <a:gdLst/>
              <a:ahLst/>
              <a:cxnLst/>
              <a:rect l="l" t="t" r="r" b="b"/>
              <a:pathLst>
                <a:path w="2477895" h="900991">
                  <a:moveTo>
                    <a:pt x="0" y="0"/>
                  </a:moveTo>
                  <a:lnTo>
                    <a:pt x="2477895" y="0"/>
                  </a:lnTo>
                  <a:lnTo>
                    <a:pt x="2477895" y="900991"/>
                  </a:lnTo>
                  <a:lnTo>
                    <a:pt x="0" y="900991"/>
                  </a:lnTo>
                  <a:lnTo>
                    <a:pt x="0" y="0"/>
                  </a:lnTo>
                  <a:close/>
                </a:path>
              </a:pathLst>
            </a:custGeom>
            <a:blipFill>
              <a:blip r:embed="rId16"/>
              <a:stretch>
                <a:fillRect r="-111812"/>
              </a:stretch>
            </a:blipFill>
          </p:spPr>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BD6">
                <a:alpha val="100000"/>
              </a:srgbClr>
            </a:gs>
            <a:gs pos="100000">
              <a:srgbClr val="FFCFF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1867391" y="-619177"/>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739592" y="6913313"/>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531056" y="-1265920"/>
            <a:ext cx="5634111" cy="4589240"/>
          </a:xfrm>
          <a:custGeom>
            <a:avLst/>
            <a:gdLst/>
            <a:ahLst/>
            <a:cxnLst/>
            <a:rect l="l" t="t" r="r" b="b"/>
            <a:pathLst>
              <a:path w="5634111" h="4589240">
                <a:moveTo>
                  <a:pt x="0" y="0"/>
                </a:moveTo>
                <a:lnTo>
                  <a:pt x="5634112" y="0"/>
                </a:lnTo>
                <a:lnTo>
                  <a:pt x="5634112"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559580" y="8333993"/>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478792"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314700" y="3648665"/>
            <a:ext cx="11757481" cy="3977711"/>
          </a:xfrm>
          <a:prstGeom prst="rect">
            <a:avLst/>
          </a:prstGeom>
        </p:spPr>
        <p:txBody>
          <a:bodyPr lIns="0" tIns="0" rIns="0" bIns="0" rtlCol="0" anchor="t">
            <a:spAutoFit/>
          </a:bodyPr>
          <a:lstStyle/>
          <a:p>
            <a:pPr algn="ctr">
              <a:lnSpc>
                <a:spcPts val="6189"/>
              </a:lnSpc>
            </a:pPr>
            <a:r>
              <a:rPr lang="en-US" sz="6315">
                <a:solidFill>
                  <a:srgbClr val="000000"/>
                </a:solidFill>
                <a:latin typeface="Roboto Bold"/>
              </a:rPr>
              <a:t>211 children were provided a complete forensic interview and did not have to endure multiple interviews following a </a:t>
            </a:r>
          </a:p>
          <a:p>
            <a:pPr algn="ctr">
              <a:lnSpc>
                <a:spcPts val="6189"/>
              </a:lnSpc>
            </a:pPr>
            <a:r>
              <a:rPr lang="en-US" sz="6315">
                <a:solidFill>
                  <a:srgbClr val="000000"/>
                </a:solidFill>
                <a:latin typeface="Roboto Bold"/>
              </a:rPr>
              <a:t>traumatic event </a:t>
            </a:r>
          </a:p>
        </p:txBody>
      </p:sp>
      <p:sp>
        <p:nvSpPr>
          <p:cNvPr id="9" name="TextBox 9"/>
          <p:cNvSpPr txBox="1"/>
          <p:nvPr/>
        </p:nvSpPr>
        <p:spPr>
          <a:xfrm>
            <a:off x="4207899" y="8154480"/>
            <a:ext cx="9872202" cy="571103"/>
          </a:xfrm>
          <a:prstGeom prst="rect">
            <a:avLst/>
          </a:prstGeom>
        </p:spPr>
        <p:txBody>
          <a:bodyPr lIns="0" tIns="0" rIns="0" bIns="0" rtlCol="0" anchor="t">
            <a:spAutoFit/>
          </a:bodyPr>
          <a:lstStyle/>
          <a:p>
            <a:pPr algn="ctr">
              <a:lnSpc>
                <a:spcPts val="4549"/>
              </a:lnSpc>
              <a:spcBef>
                <a:spcPct val="0"/>
              </a:spcBef>
            </a:pPr>
            <a:r>
              <a:rPr lang="en-US" sz="3249">
                <a:solidFill>
                  <a:srgbClr val="000000"/>
                </a:solidFill>
                <a:latin typeface="Roboto Italics"/>
              </a:rPr>
              <a:t>Lakeshore Regional Child Advocacy Center</a:t>
            </a:r>
          </a:p>
        </p:txBody>
      </p:sp>
      <p:grpSp>
        <p:nvGrpSpPr>
          <p:cNvPr id="10" name="Group 10"/>
          <p:cNvGrpSpPr/>
          <p:nvPr/>
        </p:nvGrpSpPr>
        <p:grpSpPr>
          <a:xfrm>
            <a:off x="5057609" y="688475"/>
            <a:ext cx="8172782" cy="2232062"/>
            <a:chOff x="0" y="0"/>
            <a:chExt cx="10897043" cy="2976083"/>
          </a:xfrm>
        </p:grpSpPr>
        <p:sp>
          <p:nvSpPr>
            <p:cNvPr id="11" name="Freeform 11"/>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3535220" y="418849"/>
              <a:ext cx="6652265" cy="1587533"/>
            </a:xfrm>
            <a:prstGeom prst="rect">
              <a:avLst/>
            </a:prstGeom>
          </p:spPr>
          <p:txBody>
            <a:bodyPr lIns="0" tIns="0" rIns="0" bIns="0" rtlCol="0" anchor="t">
              <a:spAutoFit/>
            </a:bodyPr>
            <a:lstStyle/>
            <a:p>
              <a:pPr algn="ctr">
                <a:lnSpc>
                  <a:spcPts val="10061"/>
                </a:lnSpc>
              </a:pPr>
              <a:r>
                <a:rPr lang="en-US" sz="7186">
                  <a:solidFill>
                    <a:srgbClr val="FFFFFF"/>
                  </a:solidFill>
                  <a:latin typeface="League Gothic"/>
                </a:rPr>
                <a:t>Making a difference </a:t>
              </a:r>
            </a:p>
          </p:txBody>
        </p:sp>
        <p:sp>
          <p:nvSpPr>
            <p:cNvPr id="13" name="Freeform 13"/>
            <p:cNvSpPr/>
            <p:nvPr/>
          </p:nvSpPr>
          <p:spPr>
            <a:xfrm>
              <a:off x="955287" y="650283"/>
              <a:ext cx="2371380" cy="1163038"/>
            </a:xfrm>
            <a:custGeom>
              <a:avLst/>
              <a:gdLst/>
              <a:ahLst/>
              <a:cxnLst/>
              <a:rect l="l" t="t" r="r" b="b"/>
              <a:pathLst>
                <a:path w="2371380" h="1163038">
                  <a:moveTo>
                    <a:pt x="0" y="0"/>
                  </a:moveTo>
                  <a:lnTo>
                    <a:pt x="2371380" y="0"/>
                  </a:lnTo>
                  <a:lnTo>
                    <a:pt x="2371380" y="1163038"/>
                  </a:lnTo>
                  <a:lnTo>
                    <a:pt x="0" y="1163038"/>
                  </a:lnTo>
                  <a:lnTo>
                    <a:pt x="0" y="0"/>
                  </a:lnTo>
                  <a:close/>
                </a:path>
              </a:pathLst>
            </a:custGeom>
            <a:blipFill>
              <a:blip r:embed="rId16"/>
              <a:stretch>
                <a:fillRect l="-185697"/>
              </a:stretch>
            </a:blipFill>
          </p:spPr>
        </p:sp>
        <p:sp>
          <p:nvSpPr>
            <p:cNvPr id="14" name="Freeform 14"/>
            <p:cNvSpPr/>
            <p:nvPr/>
          </p:nvSpPr>
          <p:spPr>
            <a:xfrm>
              <a:off x="1057325" y="1600962"/>
              <a:ext cx="2477895" cy="900991"/>
            </a:xfrm>
            <a:custGeom>
              <a:avLst/>
              <a:gdLst/>
              <a:ahLst/>
              <a:cxnLst/>
              <a:rect l="l" t="t" r="r" b="b"/>
              <a:pathLst>
                <a:path w="2477895" h="900991">
                  <a:moveTo>
                    <a:pt x="0" y="0"/>
                  </a:moveTo>
                  <a:lnTo>
                    <a:pt x="2477895" y="0"/>
                  </a:lnTo>
                  <a:lnTo>
                    <a:pt x="2477895" y="900991"/>
                  </a:lnTo>
                  <a:lnTo>
                    <a:pt x="0" y="900991"/>
                  </a:lnTo>
                  <a:lnTo>
                    <a:pt x="0" y="0"/>
                  </a:lnTo>
                  <a:close/>
                </a:path>
              </a:pathLst>
            </a:custGeom>
            <a:blipFill>
              <a:blip r:embed="rId16"/>
              <a:stretch>
                <a:fillRect r="-111812"/>
              </a:stretch>
            </a:blipFill>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BD6">
                <a:alpha val="100000"/>
              </a:srgbClr>
            </a:gs>
            <a:gs pos="100000">
              <a:srgbClr val="FFCFF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623592"/>
            <a:ext cx="4681017" cy="4144828"/>
          </a:xfrm>
          <a:custGeom>
            <a:avLst/>
            <a:gdLst/>
            <a:ahLst/>
            <a:cxnLst/>
            <a:rect l="l" t="t" r="r" b="b"/>
            <a:pathLst>
              <a:path w="4681017" h="4144828">
                <a:moveTo>
                  <a:pt x="4681017" y="4144827"/>
                </a:moveTo>
                <a:lnTo>
                  <a:pt x="0" y="4144827"/>
                </a:lnTo>
                <a:lnTo>
                  <a:pt x="0" y="0"/>
                </a:lnTo>
                <a:lnTo>
                  <a:pt x="4681017" y="0"/>
                </a:lnTo>
                <a:lnTo>
                  <a:pt x="4681017" y="414482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490616" y="6948444"/>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1176566"/>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181727" y="8591607"/>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180497" y="-2006053"/>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4541221" y="4271326"/>
            <a:ext cx="9195359" cy="2846227"/>
          </a:xfrm>
          <a:prstGeom prst="rect">
            <a:avLst/>
          </a:prstGeom>
        </p:spPr>
        <p:txBody>
          <a:bodyPr lIns="0" tIns="0" rIns="0" bIns="0" rtlCol="0" anchor="t">
            <a:spAutoFit/>
          </a:bodyPr>
          <a:lstStyle/>
          <a:p>
            <a:pPr algn="ctr">
              <a:lnSpc>
                <a:spcPts val="7344"/>
              </a:lnSpc>
            </a:pPr>
            <a:r>
              <a:rPr lang="en-US" sz="7494">
                <a:solidFill>
                  <a:srgbClr val="000000"/>
                </a:solidFill>
                <a:latin typeface="Roboto Bold"/>
              </a:rPr>
              <a:t>3,701 children gained leadership and life skills </a:t>
            </a:r>
          </a:p>
        </p:txBody>
      </p:sp>
      <p:sp>
        <p:nvSpPr>
          <p:cNvPr id="9" name="TextBox 9"/>
          <p:cNvSpPr txBox="1"/>
          <p:nvPr/>
        </p:nvSpPr>
        <p:spPr>
          <a:xfrm>
            <a:off x="5057609" y="7872302"/>
            <a:ext cx="8162584" cy="1148556"/>
          </a:xfrm>
          <a:prstGeom prst="rect">
            <a:avLst/>
          </a:prstGeom>
        </p:spPr>
        <p:txBody>
          <a:bodyPr lIns="0" tIns="0" rIns="0" bIns="0" rtlCol="0" anchor="t">
            <a:spAutoFit/>
          </a:bodyPr>
          <a:lstStyle/>
          <a:p>
            <a:pPr algn="ctr">
              <a:lnSpc>
                <a:spcPts val="4549"/>
              </a:lnSpc>
              <a:spcBef>
                <a:spcPct val="0"/>
              </a:spcBef>
            </a:pPr>
            <a:r>
              <a:rPr lang="en-US" sz="3249">
                <a:solidFill>
                  <a:srgbClr val="000000"/>
                </a:solidFill>
                <a:latin typeface="Roboto Italics"/>
              </a:rPr>
              <a:t>Boy Scouts, Girl Scouts, Boys and Girls Clubs of Sheboygan County</a:t>
            </a:r>
          </a:p>
        </p:txBody>
      </p:sp>
      <p:grpSp>
        <p:nvGrpSpPr>
          <p:cNvPr id="10" name="Group 10"/>
          <p:cNvGrpSpPr/>
          <p:nvPr/>
        </p:nvGrpSpPr>
        <p:grpSpPr>
          <a:xfrm>
            <a:off x="5057609" y="1253454"/>
            <a:ext cx="8172782" cy="2232062"/>
            <a:chOff x="0" y="0"/>
            <a:chExt cx="10897043" cy="2976083"/>
          </a:xfrm>
        </p:grpSpPr>
        <p:sp>
          <p:nvSpPr>
            <p:cNvPr id="11" name="Freeform 11"/>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3535220" y="418849"/>
              <a:ext cx="6652265" cy="1587533"/>
            </a:xfrm>
            <a:prstGeom prst="rect">
              <a:avLst/>
            </a:prstGeom>
          </p:spPr>
          <p:txBody>
            <a:bodyPr lIns="0" tIns="0" rIns="0" bIns="0" rtlCol="0" anchor="t">
              <a:spAutoFit/>
            </a:bodyPr>
            <a:lstStyle/>
            <a:p>
              <a:pPr algn="ctr">
                <a:lnSpc>
                  <a:spcPts val="10061"/>
                </a:lnSpc>
              </a:pPr>
              <a:r>
                <a:rPr lang="en-US" sz="7186">
                  <a:solidFill>
                    <a:srgbClr val="FFFFFF"/>
                  </a:solidFill>
                  <a:latin typeface="League Gothic"/>
                </a:rPr>
                <a:t>Making a difference </a:t>
              </a:r>
            </a:p>
          </p:txBody>
        </p:sp>
        <p:sp>
          <p:nvSpPr>
            <p:cNvPr id="13" name="Freeform 13"/>
            <p:cNvSpPr/>
            <p:nvPr/>
          </p:nvSpPr>
          <p:spPr>
            <a:xfrm>
              <a:off x="955287" y="650283"/>
              <a:ext cx="2371380" cy="1163038"/>
            </a:xfrm>
            <a:custGeom>
              <a:avLst/>
              <a:gdLst/>
              <a:ahLst/>
              <a:cxnLst/>
              <a:rect l="l" t="t" r="r" b="b"/>
              <a:pathLst>
                <a:path w="2371380" h="1163038">
                  <a:moveTo>
                    <a:pt x="0" y="0"/>
                  </a:moveTo>
                  <a:lnTo>
                    <a:pt x="2371380" y="0"/>
                  </a:lnTo>
                  <a:lnTo>
                    <a:pt x="2371380" y="1163038"/>
                  </a:lnTo>
                  <a:lnTo>
                    <a:pt x="0" y="1163038"/>
                  </a:lnTo>
                  <a:lnTo>
                    <a:pt x="0" y="0"/>
                  </a:lnTo>
                  <a:close/>
                </a:path>
              </a:pathLst>
            </a:custGeom>
            <a:blipFill>
              <a:blip r:embed="rId16"/>
              <a:stretch>
                <a:fillRect l="-185697"/>
              </a:stretch>
            </a:blipFill>
          </p:spPr>
        </p:sp>
        <p:sp>
          <p:nvSpPr>
            <p:cNvPr id="14" name="Freeform 14"/>
            <p:cNvSpPr/>
            <p:nvPr/>
          </p:nvSpPr>
          <p:spPr>
            <a:xfrm>
              <a:off x="1057325" y="1600962"/>
              <a:ext cx="2477895" cy="900991"/>
            </a:xfrm>
            <a:custGeom>
              <a:avLst/>
              <a:gdLst/>
              <a:ahLst/>
              <a:cxnLst/>
              <a:rect l="l" t="t" r="r" b="b"/>
              <a:pathLst>
                <a:path w="2477895" h="900991">
                  <a:moveTo>
                    <a:pt x="0" y="0"/>
                  </a:moveTo>
                  <a:lnTo>
                    <a:pt x="2477895" y="0"/>
                  </a:lnTo>
                  <a:lnTo>
                    <a:pt x="2477895" y="900991"/>
                  </a:lnTo>
                  <a:lnTo>
                    <a:pt x="0" y="900991"/>
                  </a:lnTo>
                  <a:lnTo>
                    <a:pt x="0" y="0"/>
                  </a:lnTo>
                  <a:close/>
                </a:path>
              </a:pathLst>
            </a:custGeom>
            <a:blipFill>
              <a:blip r:embed="rId16"/>
              <a:stretch>
                <a:fillRect r="-111812"/>
              </a:stretch>
            </a:blip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BD6">
                <a:alpha val="100000"/>
              </a:srgbClr>
            </a:gs>
            <a:gs pos="100000">
              <a:srgbClr val="FFCFF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0"/>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539082" y="7185886"/>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902060" y="8511162"/>
            <a:ext cx="6142481" cy="5003330"/>
          </a:xfrm>
          <a:custGeom>
            <a:avLst/>
            <a:gdLst/>
            <a:ahLst/>
            <a:cxnLst/>
            <a:rect l="l" t="t" r="r" b="b"/>
            <a:pathLst>
              <a:path w="6142481" h="5003330">
                <a:moveTo>
                  <a:pt x="6142480" y="0"/>
                </a:moveTo>
                <a:lnTo>
                  <a:pt x="0" y="0"/>
                </a:lnTo>
                <a:lnTo>
                  <a:pt x="0" y="5003330"/>
                </a:lnTo>
                <a:lnTo>
                  <a:pt x="6142480" y="5003330"/>
                </a:lnTo>
                <a:lnTo>
                  <a:pt x="614248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478792"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713863" y="4235354"/>
            <a:ext cx="10860274" cy="2791679"/>
          </a:xfrm>
          <a:prstGeom prst="rect">
            <a:avLst/>
          </a:prstGeom>
        </p:spPr>
        <p:txBody>
          <a:bodyPr lIns="0" tIns="0" rIns="0" bIns="0" rtlCol="0" anchor="t">
            <a:spAutoFit/>
          </a:bodyPr>
          <a:lstStyle/>
          <a:p>
            <a:pPr algn="ctr">
              <a:lnSpc>
                <a:spcPts val="7212"/>
              </a:lnSpc>
            </a:pPr>
            <a:r>
              <a:rPr lang="en-US" sz="7359">
                <a:solidFill>
                  <a:srgbClr val="000000"/>
                </a:solidFill>
                <a:latin typeface="Roboto Bold"/>
              </a:rPr>
              <a:t>7,984 individuals received mental health services and education  </a:t>
            </a:r>
          </a:p>
        </p:txBody>
      </p:sp>
      <p:sp>
        <p:nvSpPr>
          <p:cNvPr id="9" name="TextBox 9"/>
          <p:cNvSpPr txBox="1"/>
          <p:nvPr/>
        </p:nvSpPr>
        <p:spPr>
          <a:xfrm>
            <a:off x="4184021" y="7600554"/>
            <a:ext cx="9872202" cy="1657746"/>
          </a:xfrm>
          <a:prstGeom prst="rect">
            <a:avLst/>
          </a:prstGeom>
        </p:spPr>
        <p:txBody>
          <a:bodyPr lIns="0" tIns="0" rIns="0" bIns="0" rtlCol="0" anchor="t">
            <a:spAutoFit/>
          </a:bodyPr>
          <a:lstStyle/>
          <a:p>
            <a:pPr algn="ctr">
              <a:lnSpc>
                <a:spcPts val="4375"/>
              </a:lnSpc>
              <a:spcBef>
                <a:spcPct val="0"/>
              </a:spcBef>
            </a:pPr>
            <a:r>
              <a:rPr lang="en-US" sz="3125">
                <a:solidFill>
                  <a:srgbClr val="000000"/>
                </a:solidFill>
                <a:latin typeface="Roboto Italics"/>
              </a:rPr>
              <a:t> Alzheimer’s Association, Catholic Charities, Lakeshore Regional Child Advocacy Center, Mental Health America, PATH, Salvation Army </a:t>
            </a:r>
          </a:p>
        </p:txBody>
      </p:sp>
      <p:grpSp>
        <p:nvGrpSpPr>
          <p:cNvPr id="10" name="Group 10"/>
          <p:cNvGrpSpPr/>
          <p:nvPr/>
        </p:nvGrpSpPr>
        <p:grpSpPr>
          <a:xfrm>
            <a:off x="5488709" y="1281734"/>
            <a:ext cx="8172782" cy="2232062"/>
            <a:chOff x="0" y="0"/>
            <a:chExt cx="10897043" cy="2976083"/>
          </a:xfrm>
        </p:grpSpPr>
        <p:sp>
          <p:nvSpPr>
            <p:cNvPr id="11" name="Freeform 11"/>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3535220" y="418849"/>
              <a:ext cx="6652265" cy="1587533"/>
            </a:xfrm>
            <a:prstGeom prst="rect">
              <a:avLst/>
            </a:prstGeom>
          </p:spPr>
          <p:txBody>
            <a:bodyPr lIns="0" tIns="0" rIns="0" bIns="0" rtlCol="0" anchor="t">
              <a:spAutoFit/>
            </a:bodyPr>
            <a:lstStyle/>
            <a:p>
              <a:pPr algn="ctr">
                <a:lnSpc>
                  <a:spcPts val="10061"/>
                </a:lnSpc>
              </a:pPr>
              <a:r>
                <a:rPr lang="en-US" sz="7186">
                  <a:solidFill>
                    <a:srgbClr val="FFFFFF"/>
                  </a:solidFill>
                  <a:latin typeface="League Gothic"/>
                </a:rPr>
                <a:t>Making a difference </a:t>
              </a:r>
            </a:p>
          </p:txBody>
        </p:sp>
        <p:sp>
          <p:nvSpPr>
            <p:cNvPr id="13" name="Freeform 13"/>
            <p:cNvSpPr/>
            <p:nvPr/>
          </p:nvSpPr>
          <p:spPr>
            <a:xfrm>
              <a:off x="955287" y="650283"/>
              <a:ext cx="2371380" cy="1163038"/>
            </a:xfrm>
            <a:custGeom>
              <a:avLst/>
              <a:gdLst/>
              <a:ahLst/>
              <a:cxnLst/>
              <a:rect l="l" t="t" r="r" b="b"/>
              <a:pathLst>
                <a:path w="2371380" h="1163038">
                  <a:moveTo>
                    <a:pt x="0" y="0"/>
                  </a:moveTo>
                  <a:lnTo>
                    <a:pt x="2371380" y="0"/>
                  </a:lnTo>
                  <a:lnTo>
                    <a:pt x="2371380" y="1163038"/>
                  </a:lnTo>
                  <a:lnTo>
                    <a:pt x="0" y="1163038"/>
                  </a:lnTo>
                  <a:lnTo>
                    <a:pt x="0" y="0"/>
                  </a:lnTo>
                  <a:close/>
                </a:path>
              </a:pathLst>
            </a:custGeom>
            <a:blipFill>
              <a:blip r:embed="rId16"/>
              <a:stretch>
                <a:fillRect l="-185697"/>
              </a:stretch>
            </a:blipFill>
          </p:spPr>
        </p:sp>
        <p:sp>
          <p:nvSpPr>
            <p:cNvPr id="14" name="Freeform 14"/>
            <p:cNvSpPr/>
            <p:nvPr/>
          </p:nvSpPr>
          <p:spPr>
            <a:xfrm>
              <a:off x="1057325" y="1600962"/>
              <a:ext cx="2477895" cy="900991"/>
            </a:xfrm>
            <a:custGeom>
              <a:avLst/>
              <a:gdLst/>
              <a:ahLst/>
              <a:cxnLst/>
              <a:rect l="l" t="t" r="r" b="b"/>
              <a:pathLst>
                <a:path w="2477895" h="900991">
                  <a:moveTo>
                    <a:pt x="0" y="0"/>
                  </a:moveTo>
                  <a:lnTo>
                    <a:pt x="2477895" y="0"/>
                  </a:lnTo>
                  <a:lnTo>
                    <a:pt x="2477895" y="900991"/>
                  </a:lnTo>
                  <a:lnTo>
                    <a:pt x="0" y="900991"/>
                  </a:lnTo>
                  <a:lnTo>
                    <a:pt x="0" y="0"/>
                  </a:lnTo>
                  <a:close/>
                </a:path>
              </a:pathLst>
            </a:custGeom>
            <a:blipFill>
              <a:blip r:embed="rId16"/>
              <a:stretch>
                <a:fillRect r="-111812"/>
              </a:stretch>
            </a:blipFill>
          </p:spPr>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BD6">
                <a:alpha val="100000"/>
              </a:srgbClr>
            </a:gs>
            <a:gs pos="100000">
              <a:srgbClr val="FFCFF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0"/>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20983" y="6142172"/>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0590251" y="8032944"/>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882063"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478792"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674866" y="4763922"/>
            <a:ext cx="10938268" cy="1964072"/>
          </a:xfrm>
          <a:prstGeom prst="rect">
            <a:avLst/>
          </a:prstGeom>
        </p:spPr>
        <p:txBody>
          <a:bodyPr lIns="0" tIns="0" rIns="0" bIns="0" rtlCol="0" anchor="t">
            <a:spAutoFit/>
          </a:bodyPr>
          <a:lstStyle/>
          <a:p>
            <a:pPr algn="ctr">
              <a:lnSpc>
                <a:spcPts val="7533"/>
              </a:lnSpc>
            </a:pPr>
            <a:r>
              <a:rPr lang="en-US" sz="7687">
                <a:solidFill>
                  <a:srgbClr val="000000"/>
                </a:solidFill>
                <a:latin typeface="Roboto Bold"/>
              </a:rPr>
              <a:t>87,112 meals delivered to the homebound </a:t>
            </a:r>
          </a:p>
        </p:txBody>
      </p:sp>
      <p:sp>
        <p:nvSpPr>
          <p:cNvPr id="9" name="TextBox 9"/>
          <p:cNvSpPr txBox="1"/>
          <p:nvPr/>
        </p:nvSpPr>
        <p:spPr>
          <a:xfrm>
            <a:off x="4035032" y="8138386"/>
            <a:ext cx="9872202" cy="571103"/>
          </a:xfrm>
          <a:prstGeom prst="rect">
            <a:avLst/>
          </a:prstGeom>
        </p:spPr>
        <p:txBody>
          <a:bodyPr lIns="0" tIns="0" rIns="0" bIns="0" rtlCol="0" anchor="t">
            <a:spAutoFit/>
          </a:bodyPr>
          <a:lstStyle/>
          <a:p>
            <a:pPr algn="ctr">
              <a:lnSpc>
                <a:spcPts val="4549"/>
              </a:lnSpc>
              <a:spcBef>
                <a:spcPct val="0"/>
              </a:spcBef>
            </a:pPr>
            <a:r>
              <a:rPr lang="en-US" sz="3249">
                <a:solidFill>
                  <a:srgbClr val="000000"/>
                </a:solidFill>
                <a:latin typeface="Roboto Italics"/>
              </a:rPr>
              <a:t>Fresh Meals On Wheels </a:t>
            </a:r>
          </a:p>
        </p:txBody>
      </p:sp>
      <p:grpSp>
        <p:nvGrpSpPr>
          <p:cNvPr id="10" name="Group 10"/>
          <p:cNvGrpSpPr/>
          <p:nvPr/>
        </p:nvGrpSpPr>
        <p:grpSpPr>
          <a:xfrm>
            <a:off x="5488709" y="1561661"/>
            <a:ext cx="8172782" cy="2232062"/>
            <a:chOff x="0" y="0"/>
            <a:chExt cx="10897043" cy="2976083"/>
          </a:xfrm>
        </p:grpSpPr>
        <p:sp>
          <p:nvSpPr>
            <p:cNvPr id="11" name="Freeform 11"/>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3535220" y="418849"/>
              <a:ext cx="6652265" cy="1587533"/>
            </a:xfrm>
            <a:prstGeom prst="rect">
              <a:avLst/>
            </a:prstGeom>
          </p:spPr>
          <p:txBody>
            <a:bodyPr lIns="0" tIns="0" rIns="0" bIns="0" rtlCol="0" anchor="t">
              <a:spAutoFit/>
            </a:bodyPr>
            <a:lstStyle/>
            <a:p>
              <a:pPr algn="ctr">
                <a:lnSpc>
                  <a:spcPts val="10061"/>
                </a:lnSpc>
              </a:pPr>
              <a:r>
                <a:rPr lang="en-US" sz="7186">
                  <a:solidFill>
                    <a:srgbClr val="FFFFFF"/>
                  </a:solidFill>
                  <a:latin typeface="League Gothic"/>
                </a:rPr>
                <a:t>Making a difference </a:t>
              </a:r>
            </a:p>
          </p:txBody>
        </p:sp>
        <p:sp>
          <p:nvSpPr>
            <p:cNvPr id="13" name="Freeform 13"/>
            <p:cNvSpPr/>
            <p:nvPr/>
          </p:nvSpPr>
          <p:spPr>
            <a:xfrm>
              <a:off x="955287" y="650283"/>
              <a:ext cx="2371380" cy="1163038"/>
            </a:xfrm>
            <a:custGeom>
              <a:avLst/>
              <a:gdLst/>
              <a:ahLst/>
              <a:cxnLst/>
              <a:rect l="l" t="t" r="r" b="b"/>
              <a:pathLst>
                <a:path w="2371380" h="1163038">
                  <a:moveTo>
                    <a:pt x="0" y="0"/>
                  </a:moveTo>
                  <a:lnTo>
                    <a:pt x="2371380" y="0"/>
                  </a:lnTo>
                  <a:lnTo>
                    <a:pt x="2371380" y="1163038"/>
                  </a:lnTo>
                  <a:lnTo>
                    <a:pt x="0" y="1163038"/>
                  </a:lnTo>
                  <a:lnTo>
                    <a:pt x="0" y="0"/>
                  </a:lnTo>
                  <a:close/>
                </a:path>
              </a:pathLst>
            </a:custGeom>
            <a:blipFill>
              <a:blip r:embed="rId16"/>
              <a:stretch>
                <a:fillRect l="-185697"/>
              </a:stretch>
            </a:blipFill>
          </p:spPr>
        </p:sp>
        <p:sp>
          <p:nvSpPr>
            <p:cNvPr id="14" name="Freeform 14"/>
            <p:cNvSpPr/>
            <p:nvPr/>
          </p:nvSpPr>
          <p:spPr>
            <a:xfrm>
              <a:off x="1057325" y="1600962"/>
              <a:ext cx="2477895" cy="900991"/>
            </a:xfrm>
            <a:custGeom>
              <a:avLst/>
              <a:gdLst/>
              <a:ahLst/>
              <a:cxnLst/>
              <a:rect l="l" t="t" r="r" b="b"/>
              <a:pathLst>
                <a:path w="2477895" h="900991">
                  <a:moveTo>
                    <a:pt x="0" y="0"/>
                  </a:moveTo>
                  <a:lnTo>
                    <a:pt x="2477895" y="0"/>
                  </a:lnTo>
                  <a:lnTo>
                    <a:pt x="2477895" y="900991"/>
                  </a:lnTo>
                  <a:lnTo>
                    <a:pt x="0" y="900991"/>
                  </a:lnTo>
                  <a:lnTo>
                    <a:pt x="0" y="0"/>
                  </a:lnTo>
                  <a:close/>
                </a:path>
              </a:pathLst>
            </a:custGeom>
            <a:blipFill>
              <a:blip r:embed="rId16"/>
              <a:stretch>
                <a:fillRect r="-111812"/>
              </a:stretch>
            </a:blipFill>
          </p:spPr>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BD6">
                <a:alpha val="100000"/>
              </a:srgbClr>
            </a:gs>
            <a:gs pos="100000">
              <a:srgbClr val="FFCFF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140601" y="-626619"/>
            <a:ext cx="4681017" cy="4144828"/>
          </a:xfrm>
          <a:custGeom>
            <a:avLst/>
            <a:gdLst/>
            <a:ahLst/>
            <a:cxnLst/>
            <a:rect l="l" t="t" r="r" b="b"/>
            <a:pathLst>
              <a:path w="4681017" h="4144828">
                <a:moveTo>
                  <a:pt x="4681016" y="4144827"/>
                </a:moveTo>
                <a:lnTo>
                  <a:pt x="0" y="4144827"/>
                </a:lnTo>
                <a:lnTo>
                  <a:pt x="0" y="0"/>
                </a:lnTo>
                <a:lnTo>
                  <a:pt x="4681016" y="0"/>
                </a:lnTo>
                <a:lnTo>
                  <a:pt x="4681016" y="414482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739592" y="7185886"/>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231983" y="-10084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008860" y="8829049"/>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478792" y="-125270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525719" y="4439420"/>
            <a:ext cx="11236563" cy="2156884"/>
          </a:xfrm>
          <a:prstGeom prst="rect">
            <a:avLst/>
          </a:prstGeom>
        </p:spPr>
        <p:txBody>
          <a:bodyPr lIns="0" tIns="0" rIns="0" bIns="0" rtlCol="0" anchor="t">
            <a:spAutoFit/>
          </a:bodyPr>
          <a:lstStyle/>
          <a:p>
            <a:pPr algn="ctr">
              <a:lnSpc>
                <a:spcPts val="8271"/>
              </a:lnSpc>
            </a:pPr>
            <a:r>
              <a:rPr lang="en-US" sz="8439">
                <a:solidFill>
                  <a:srgbClr val="000000"/>
                </a:solidFill>
                <a:latin typeface="Roboto Bold"/>
              </a:rPr>
              <a:t>4,972 people received financial support </a:t>
            </a:r>
          </a:p>
        </p:txBody>
      </p:sp>
      <p:sp>
        <p:nvSpPr>
          <p:cNvPr id="9" name="TextBox 9"/>
          <p:cNvSpPr txBox="1"/>
          <p:nvPr/>
        </p:nvSpPr>
        <p:spPr>
          <a:xfrm>
            <a:off x="4207899" y="7583804"/>
            <a:ext cx="9872202" cy="1148558"/>
          </a:xfrm>
          <a:prstGeom prst="rect">
            <a:avLst/>
          </a:prstGeom>
        </p:spPr>
        <p:txBody>
          <a:bodyPr lIns="0" tIns="0" rIns="0" bIns="0" rtlCol="0" anchor="t">
            <a:spAutoFit/>
          </a:bodyPr>
          <a:lstStyle/>
          <a:p>
            <a:pPr algn="ctr">
              <a:lnSpc>
                <a:spcPts val="4549"/>
              </a:lnSpc>
              <a:spcBef>
                <a:spcPct val="0"/>
              </a:spcBef>
            </a:pPr>
            <a:r>
              <a:rPr lang="en-US" sz="3249">
                <a:solidFill>
                  <a:srgbClr val="000000"/>
                </a:solidFill>
                <a:latin typeface="Roboto Italics"/>
              </a:rPr>
              <a:t>Lakeshore CAP, Catholic Charities, Consumer Credit Counseling, Family Connections, Salvation Army </a:t>
            </a:r>
          </a:p>
        </p:txBody>
      </p:sp>
      <p:grpSp>
        <p:nvGrpSpPr>
          <p:cNvPr id="10" name="Group 10"/>
          <p:cNvGrpSpPr/>
          <p:nvPr/>
        </p:nvGrpSpPr>
        <p:grpSpPr>
          <a:xfrm>
            <a:off x="5057609" y="1286146"/>
            <a:ext cx="8172782" cy="2232062"/>
            <a:chOff x="0" y="0"/>
            <a:chExt cx="10897043" cy="2976083"/>
          </a:xfrm>
        </p:grpSpPr>
        <p:sp>
          <p:nvSpPr>
            <p:cNvPr id="11" name="Freeform 11"/>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3535220" y="418849"/>
              <a:ext cx="6652265" cy="1587533"/>
            </a:xfrm>
            <a:prstGeom prst="rect">
              <a:avLst/>
            </a:prstGeom>
          </p:spPr>
          <p:txBody>
            <a:bodyPr lIns="0" tIns="0" rIns="0" bIns="0" rtlCol="0" anchor="t">
              <a:spAutoFit/>
            </a:bodyPr>
            <a:lstStyle/>
            <a:p>
              <a:pPr algn="ctr">
                <a:lnSpc>
                  <a:spcPts val="10061"/>
                </a:lnSpc>
              </a:pPr>
              <a:r>
                <a:rPr lang="en-US" sz="7186">
                  <a:solidFill>
                    <a:srgbClr val="FFFFFF"/>
                  </a:solidFill>
                  <a:latin typeface="League Gothic"/>
                </a:rPr>
                <a:t>Making a difference </a:t>
              </a:r>
            </a:p>
          </p:txBody>
        </p:sp>
        <p:sp>
          <p:nvSpPr>
            <p:cNvPr id="13" name="Freeform 13"/>
            <p:cNvSpPr/>
            <p:nvPr/>
          </p:nvSpPr>
          <p:spPr>
            <a:xfrm>
              <a:off x="955287" y="650283"/>
              <a:ext cx="2371380" cy="1163038"/>
            </a:xfrm>
            <a:custGeom>
              <a:avLst/>
              <a:gdLst/>
              <a:ahLst/>
              <a:cxnLst/>
              <a:rect l="l" t="t" r="r" b="b"/>
              <a:pathLst>
                <a:path w="2371380" h="1163038">
                  <a:moveTo>
                    <a:pt x="0" y="0"/>
                  </a:moveTo>
                  <a:lnTo>
                    <a:pt x="2371380" y="0"/>
                  </a:lnTo>
                  <a:lnTo>
                    <a:pt x="2371380" y="1163038"/>
                  </a:lnTo>
                  <a:lnTo>
                    <a:pt x="0" y="1163038"/>
                  </a:lnTo>
                  <a:lnTo>
                    <a:pt x="0" y="0"/>
                  </a:lnTo>
                  <a:close/>
                </a:path>
              </a:pathLst>
            </a:custGeom>
            <a:blipFill>
              <a:blip r:embed="rId16"/>
              <a:stretch>
                <a:fillRect l="-185697"/>
              </a:stretch>
            </a:blipFill>
          </p:spPr>
        </p:sp>
        <p:sp>
          <p:nvSpPr>
            <p:cNvPr id="14" name="Freeform 14"/>
            <p:cNvSpPr/>
            <p:nvPr/>
          </p:nvSpPr>
          <p:spPr>
            <a:xfrm>
              <a:off x="1057325" y="1600962"/>
              <a:ext cx="2477895" cy="900991"/>
            </a:xfrm>
            <a:custGeom>
              <a:avLst/>
              <a:gdLst/>
              <a:ahLst/>
              <a:cxnLst/>
              <a:rect l="l" t="t" r="r" b="b"/>
              <a:pathLst>
                <a:path w="2477895" h="900991">
                  <a:moveTo>
                    <a:pt x="0" y="0"/>
                  </a:moveTo>
                  <a:lnTo>
                    <a:pt x="2477895" y="0"/>
                  </a:lnTo>
                  <a:lnTo>
                    <a:pt x="2477895" y="900991"/>
                  </a:lnTo>
                  <a:lnTo>
                    <a:pt x="0" y="900991"/>
                  </a:lnTo>
                  <a:lnTo>
                    <a:pt x="0" y="0"/>
                  </a:lnTo>
                  <a:close/>
                </a:path>
              </a:pathLst>
            </a:custGeom>
            <a:blipFill>
              <a:blip r:embed="rId16"/>
              <a:stretch>
                <a:fillRect r="-111812"/>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8962474" y="4186666"/>
            <a:ext cx="0" cy="5071634"/>
          </a:xfrm>
          <a:prstGeom prst="line">
            <a:avLst/>
          </a:prstGeom>
          <a:ln w="38100" cap="rnd">
            <a:solidFill>
              <a:srgbClr val="000000"/>
            </a:solidFill>
            <a:prstDash val="solid"/>
            <a:headEnd type="none" w="sm" len="sm"/>
            <a:tailEnd type="none" w="sm" len="sm"/>
          </a:ln>
        </p:spPr>
      </p:sp>
      <p:sp>
        <p:nvSpPr>
          <p:cNvPr id="3" name="Freeform 3"/>
          <p:cNvSpPr/>
          <p:nvPr/>
        </p:nvSpPr>
        <p:spPr>
          <a:xfrm>
            <a:off x="12145639" y="2143931"/>
            <a:ext cx="1278880" cy="1278880"/>
          </a:xfrm>
          <a:custGeom>
            <a:avLst/>
            <a:gdLst/>
            <a:ahLst/>
            <a:cxnLst/>
            <a:rect l="l" t="t" r="r" b="b"/>
            <a:pathLst>
              <a:path w="1278880" h="1278880">
                <a:moveTo>
                  <a:pt x="0" y="0"/>
                </a:moveTo>
                <a:lnTo>
                  <a:pt x="1278880" y="0"/>
                </a:lnTo>
                <a:lnTo>
                  <a:pt x="1278880" y="1278881"/>
                </a:lnTo>
                <a:lnTo>
                  <a:pt x="0" y="12788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4400131" y="2018261"/>
            <a:ext cx="1307176" cy="1404550"/>
            <a:chOff x="0" y="0"/>
            <a:chExt cx="1742901" cy="1872734"/>
          </a:xfrm>
        </p:grpSpPr>
        <p:sp>
          <p:nvSpPr>
            <p:cNvPr id="5" name="Freeform 5"/>
            <p:cNvSpPr/>
            <p:nvPr/>
          </p:nvSpPr>
          <p:spPr>
            <a:xfrm>
              <a:off x="0" y="0"/>
              <a:ext cx="1742901" cy="1872734"/>
            </a:xfrm>
            <a:custGeom>
              <a:avLst/>
              <a:gdLst/>
              <a:ahLst/>
              <a:cxnLst/>
              <a:rect l="l" t="t" r="r" b="b"/>
              <a:pathLst>
                <a:path w="1742901" h="1872734">
                  <a:moveTo>
                    <a:pt x="0" y="0"/>
                  </a:moveTo>
                  <a:lnTo>
                    <a:pt x="1742901" y="0"/>
                  </a:lnTo>
                  <a:lnTo>
                    <a:pt x="1742901" y="1872734"/>
                  </a:lnTo>
                  <a:lnTo>
                    <a:pt x="0" y="1872734"/>
                  </a:lnTo>
                  <a:lnTo>
                    <a:pt x="0" y="0"/>
                  </a:lnTo>
                  <a:close/>
                </a:path>
              </a:pathLst>
            </a:custGeom>
            <a:blipFill>
              <a:blip r:embed="rId5"/>
              <a:stretch>
                <a:fillRect b="-8127"/>
              </a:stretch>
            </a:blipFill>
          </p:spPr>
        </p:sp>
        <p:sp>
          <p:nvSpPr>
            <p:cNvPr id="6" name="Freeform 6"/>
            <p:cNvSpPr/>
            <p:nvPr/>
          </p:nvSpPr>
          <p:spPr>
            <a:xfrm>
              <a:off x="1262113" y="1205252"/>
              <a:ext cx="341164" cy="296386"/>
            </a:xfrm>
            <a:custGeom>
              <a:avLst/>
              <a:gdLst/>
              <a:ahLst/>
              <a:cxnLst/>
              <a:rect l="l" t="t" r="r" b="b"/>
              <a:pathLst>
                <a:path w="341164" h="296386">
                  <a:moveTo>
                    <a:pt x="0" y="0"/>
                  </a:moveTo>
                  <a:lnTo>
                    <a:pt x="341164" y="0"/>
                  </a:lnTo>
                  <a:lnTo>
                    <a:pt x="341164" y="296386"/>
                  </a:lnTo>
                  <a:lnTo>
                    <a:pt x="0" y="2963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7" name="TextBox 7"/>
          <p:cNvSpPr txBox="1"/>
          <p:nvPr/>
        </p:nvSpPr>
        <p:spPr>
          <a:xfrm>
            <a:off x="11049308" y="3337087"/>
            <a:ext cx="3714434" cy="686667"/>
          </a:xfrm>
          <a:prstGeom prst="rect">
            <a:avLst/>
          </a:prstGeom>
        </p:spPr>
        <p:txBody>
          <a:bodyPr lIns="0" tIns="0" rIns="0" bIns="0" rtlCol="0" anchor="t">
            <a:spAutoFit/>
          </a:bodyPr>
          <a:lstStyle/>
          <a:p>
            <a:pPr algn="ctr">
              <a:lnSpc>
                <a:spcPts val="5685"/>
              </a:lnSpc>
            </a:pPr>
            <a:r>
              <a:rPr lang="en-US" sz="4061">
                <a:solidFill>
                  <a:srgbClr val="005191"/>
                </a:solidFill>
                <a:latin typeface="League Gothic"/>
              </a:rPr>
              <a:t>Nonprofit Support</a:t>
            </a:r>
          </a:p>
        </p:txBody>
      </p:sp>
      <p:sp>
        <p:nvSpPr>
          <p:cNvPr id="8" name="TextBox 8"/>
          <p:cNvSpPr txBox="1"/>
          <p:nvPr/>
        </p:nvSpPr>
        <p:spPr>
          <a:xfrm>
            <a:off x="3113999" y="3346612"/>
            <a:ext cx="3879440" cy="678479"/>
          </a:xfrm>
          <a:prstGeom prst="rect">
            <a:avLst/>
          </a:prstGeom>
        </p:spPr>
        <p:txBody>
          <a:bodyPr lIns="0" tIns="0" rIns="0" bIns="0" rtlCol="0" anchor="t">
            <a:spAutoFit/>
          </a:bodyPr>
          <a:lstStyle/>
          <a:p>
            <a:pPr algn="ctr">
              <a:lnSpc>
                <a:spcPts val="5698"/>
              </a:lnSpc>
            </a:pPr>
            <a:r>
              <a:rPr lang="en-US" sz="4070">
                <a:solidFill>
                  <a:srgbClr val="FF443B"/>
                </a:solidFill>
                <a:latin typeface="League Gothic"/>
              </a:rPr>
              <a:t>Community Support</a:t>
            </a:r>
          </a:p>
        </p:txBody>
      </p:sp>
      <p:sp>
        <p:nvSpPr>
          <p:cNvPr id="9" name="TextBox 9"/>
          <p:cNvSpPr txBox="1"/>
          <p:nvPr/>
        </p:nvSpPr>
        <p:spPr>
          <a:xfrm>
            <a:off x="9843304" y="4239570"/>
            <a:ext cx="6484079" cy="4888616"/>
          </a:xfrm>
          <a:prstGeom prst="rect">
            <a:avLst/>
          </a:prstGeom>
        </p:spPr>
        <p:txBody>
          <a:bodyPr lIns="0" tIns="0" rIns="0" bIns="0" rtlCol="0" anchor="t">
            <a:spAutoFit/>
          </a:bodyPr>
          <a:lstStyle/>
          <a:p>
            <a:pPr marL="515982" lvl="1" indent="-257991">
              <a:lnSpc>
                <a:spcPts val="3082"/>
              </a:lnSpc>
              <a:buFont typeface="Arial"/>
              <a:buChar char="•"/>
            </a:pPr>
            <a:r>
              <a:rPr lang="en-US" sz="2389">
                <a:solidFill>
                  <a:srgbClr val="000000"/>
                </a:solidFill>
                <a:latin typeface="Roboto"/>
              </a:rPr>
              <a:t>Social Sector Diversity, Equity, Inclusion &amp; Belonging Lead Organization</a:t>
            </a:r>
          </a:p>
          <a:p>
            <a:pPr>
              <a:lnSpc>
                <a:spcPts val="3082"/>
              </a:lnSpc>
            </a:pPr>
            <a:endParaRPr lang="en-US" sz="2389">
              <a:solidFill>
                <a:srgbClr val="000000"/>
              </a:solidFill>
              <a:latin typeface="Roboto"/>
            </a:endParaRPr>
          </a:p>
          <a:p>
            <a:pPr marL="515982" lvl="1" indent="-257991">
              <a:lnSpc>
                <a:spcPts val="3082"/>
              </a:lnSpc>
              <a:buFont typeface="Arial"/>
              <a:buChar char="•"/>
            </a:pPr>
            <a:r>
              <a:rPr lang="en-US" sz="2389">
                <a:solidFill>
                  <a:srgbClr val="000000"/>
                </a:solidFill>
                <a:latin typeface="Roboto"/>
              </a:rPr>
              <a:t>Nonprofit Resource Network</a:t>
            </a:r>
          </a:p>
          <a:p>
            <a:pPr>
              <a:lnSpc>
                <a:spcPts val="3082"/>
              </a:lnSpc>
            </a:pPr>
            <a:endParaRPr lang="en-US" sz="2389">
              <a:solidFill>
                <a:srgbClr val="000000"/>
              </a:solidFill>
              <a:latin typeface="Roboto"/>
            </a:endParaRPr>
          </a:p>
          <a:p>
            <a:pPr marL="515982" lvl="1" indent="-257991">
              <a:lnSpc>
                <a:spcPts val="3082"/>
              </a:lnSpc>
              <a:buFont typeface="Arial"/>
              <a:buChar char="•"/>
            </a:pPr>
            <a:r>
              <a:rPr lang="en-US" sz="2389">
                <a:solidFill>
                  <a:srgbClr val="000000"/>
                </a:solidFill>
                <a:latin typeface="Roboto"/>
              </a:rPr>
              <a:t>Supports volunteerism for local nonprofits</a:t>
            </a:r>
          </a:p>
          <a:p>
            <a:pPr>
              <a:lnSpc>
                <a:spcPts val="3082"/>
              </a:lnSpc>
            </a:pPr>
            <a:endParaRPr lang="en-US" sz="2389">
              <a:solidFill>
                <a:srgbClr val="000000"/>
              </a:solidFill>
              <a:latin typeface="Roboto"/>
            </a:endParaRPr>
          </a:p>
          <a:p>
            <a:pPr marL="515982" lvl="1" indent="-257991">
              <a:lnSpc>
                <a:spcPts val="3082"/>
              </a:lnSpc>
              <a:buFont typeface="Arial"/>
              <a:buChar char="•"/>
            </a:pPr>
            <a:r>
              <a:rPr lang="en-US" sz="2389">
                <a:solidFill>
                  <a:srgbClr val="000000"/>
                </a:solidFill>
                <a:latin typeface="Roboto"/>
              </a:rPr>
              <a:t>Professional development  &amp; sector specific training opportunities</a:t>
            </a:r>
          </a:p>
          <a:p>
            <a:pPr>
              <a:lnSpc>
                <a:spcPts val="3082"/>
              </a:lnSpc>
            </a:pPr>
            <a:endParaRPr lang="en-US" sz="2389">
              <a:solidFill>
                <a:srgbClr val="000000"/>
              </a:solidFill>
              <a:latin typeface="Roboto"/>
            </a:endParaRPr>
          </a:p>
          <a:p>
            <a:pPr marL="515982" lvl="1" indent="-257991">
              <a:lnSpc>
                <a:spcPts val="3082"/>
              </a:lnSpc>
              <a:buFont typeface="Arial"/>
              <a:buChar char="•"/>
            </a:pPr>
            <a:r>
              <a:rPr lang="en-US" sz="2389">
                <a:solidFill>
                  <a:srgbClr val="000000"/>
                </a:solidFill>
                <a:latin typeface="Roboto"/>
              </a:rPr>
              <a:t>Grants for local nonprofits (Small Grants, Emergency Reserve Grants, Day of Caring &amp; Partner Agency funding)</a:t>
            </a:r>
          </a:p>
        </p:txBody>
      </p:sp>
      <p:sp>
        <p:nvSpPr>
          <p:cNvPr id="10" name="TextBox 10"/>
          <p:cNvSpPr txBox="1"/>
          <p:nvPr/>
        </p:nvSpPr>
        <p:spPr>
          <a:xfrm>
            <a:off x="1976301" y="4280278"/>
            <a:ext cx="6467579" cy="4898740"/>
          </a:xfrm>
          <a:prstGeom prst="rect">
            <a:avLst/>
          </a:prstGeom>
        </p:spPr>
        <p:txBody>
          <a:bodyPr lIns="0" tIns="0" rIns="0" bIns="0" rtlCol="0" anchor="t">
            <a:spAutoFit/>
          </a:bodyPr>
          <a:lstStyle/>
          <a:p>
            <a:pPr marL="504666" lvl="1" indent="-252333">
              <a:lnSpc>
                <a:spcPts val="3015"/>
              </a:lnSpc>
              <a:buFont typeface="Arial"/>
              <a:buChar char="•"/>
            </a:pPr>
            <a:r>
              <a:rPr lang="en-US" sz="2337">
                <a:solidFill>
                  <a:srgbClr val="000000"/>
                </a:solidFill>
                <a:latin typeface="Roboto"/>
              </a:rPr>
              <a:t>Connect individuals and businesses to volunteer opportunities</a:t>
            </a:r>
          </a:p>
          <a:p>
            <a:pPr>
              <a:lnSpc>
                <a:spcPts val="3015"/>
              </a:lnSpc>
            </a:pPr>
            <a:endParaRPr lang="en-US" sz="2337">
              <a:solidFill>
                <a:srgbClr val="000000"/>
              </a:solidFill>
              <a:latin typeface="Roboto"/>
            </a:endParaRPr>
          </a:p>
          <a:p>
            <a:pPr marL="504666" lvl="1" indent="-252333">
              <a:lnSpc>
                <a:spcPts val="3015"/>
              </a:lnSpc>
              <a:buFont typeface="Arial"/>
              <a:buChar char="•"/>
            </a:pPr>
            <a:r>
              <a:rPr lang="en-US" sz="2337">
                <a:solidFill>
                  <a:srgbClr val="000000"/>
                </a:solidFill>
                <a:latin typeface="Roboto"/>
              </a:rPr>
              <a:t>Provide advocacy and education on issues impacting our local community</a:t>
            </a:r>
          </a:p>
          <a:p>
            <a:pPr>
              <a:lnSpc>
                <a:spcPts val="3015"/>
              </a:lnSpc>
            </a:pPr>
            <a:endParaRPr lang="en-US" sz="2337">
              <a:solidFill>
                <a:srgbClr val="000000"/>
              </a:solidFill>
              <a:latin typeface="Roboto"/>
            </a:endParaRPr>
          </a:p>
          <a:p>
            <a:pPr marL="504666" lvl="1" indent="-252333">
              <a:lnSpc>
                <a:spcPts val="3015"/>
              </a:lnSpc>
              <a:buFont typeface="Arial"/>
              <a:buChar char="•"/>
            </a:pPr>
            <a:r>
              <a:rPr lang="en-US" sz="2337">
                <a:solidFill>
                  <a:srgbClr val="000000"/>
                </a:solidFill>
                <a:latin typeface="Roboto"/>
              </a:rPr>
              <a:t>Community Needs Snapshot Project</a:t>
            </a:r>
          </a:p>
          <a:p>
            <a:pPr>
              <a:lnSpc>
                <a:spcPts val="3015"/>
              </a:lnSpc>
            </a:pPr>
            <a:endParaRPr lang="en-US" sz="2337">
              <a:solidFill>
                <a:srgbClr val="000000"/>
              </a:solidFill>
              <a:latin typeface="Roboto"/>
            </a:endParaRPr>
          </a:p>
          <a:p>
            <a:pPr marL="504666" lvl="1" indent="-252333">
              <a:lnSpc>
                <a:spcPts val="3015"/>
              </a:lnSpc>
              <a:buFont typeface="Arial"/>
              <a:buChar char="•"/>
            </a:pPr>
            <a:r>
              <a:rPr lang="en-US" sz="2337">
                <a:solidFill>
                  <a:srgbClr val="000000"/>
                </a:solidFill>
                <a:latin typeface="Roboto"/>
              </a:rPr>
              <a:t>Resources and referrals through 2-1-1</a:t>
            </a:r>
          </a:p>
          <a:p>
            <a:pPr>
              <a:lnSpc>
                <a:spcPts val="3015"/>
              </a:lnSpc>
            </a:pPr>
            <a:endParaRPr lang="en-US" sz="2337">
              <a:solidFill>
                <a:srgbClr val="000000"/>
              </a:solidFill>
              <a:latin typeface="Roboto"/>
            </a:endParaRPr>
          </a:p>
          <a:p>
            <a:pPr marL="504666" lvl="1" indent="-252333">
              <a:lnSpc>
                <a:spcPts val="3015"/>
              </a:lnSpc>
              <a:buFont typeface="Arial"/>
              <a:buChar char="•"/>
            </a:pPr>
            <a:r>
              <a:rPr lang="en-US" sz="2337">
                <a:solidFill>
                  <a:srgbClr val="000000"/>
                </a:solidFill>
                <a:latin typeface="Roboto"/>
              </a:rPr>
              <a:t>Lead and participate in community conversations to find long-lasting solutions to systemic issues</a:t>
            </a:r>
          </a:p>
        </p:txBody>
      </p:sp>
      <p:sp>
        <p:nvSpPr>
          <p:cNvPr id="11" name="Freeform 11"/>
          <p:cNvSpPr/>
          <p:nvPr/>
        </p:nvSpPr>
        <p:spPr>
          <a:xfrm>
            <a:off x="16879780" y="0"/>
            <a:ext cx="1408220" cy="1408220"/>
          </a:xfrm>
          <a:custGeom>
            <a:avLst/>
            <a:gdLst/>
            <a:ahLst/>
            <a:cxnLst/>
            <a:rect l="l" t="t" r="r" b="b"/>
            <a:pathLst>
              <a:path w="1408220" h="1408220">
                <a:moveTo>
                  <a:pt x="0" y="0"/>
                </a:moveTo>
                <a:lnTo>
                  <a:pt x="1408220" y="0"/>
                </a:lnTo>
                <a:lnTo>
                  <a:pt x="1408220" y="1408220"/>
                </a:lnTo>
                <a:lnTo>
                  <a:pt x="0" y="1408220"/>
                </a:lnTo>
                <a:lnTo>
                  <a:pt x="0" y="0"/>
                </a:lnTo>
                <a:close/>
              </a:path>
            </a:pathLst>
          </a:custGeom>
          <a:blipFill>
            <a:blip r:embed="rId8">
              <a:alphaModFix amt="37000"/>
            </a:blip>
            <a:stretch>
              <a:fillRect/>
            </a:stretch>
          </a:blipFill>
        </p:spPr>
      </p:sp>
      <p:grpSp>
        <p:nvGrpSpPr>
          <p:cNvPr id="12" name="Group 12"/>
          <p:cNvGrpSpPr/>
          <p:nvPr/>
        </p:nvGrpSpPr>
        <p:grpSpPr>
          <a:xfrm rot="1105905">
            <a:off x="-7923869" y="-3725398"/>
            <a:ext cx="10426273" cy="10426273"/>
            <a:chOff x="0" y="0"/>
            <a:chExt cx="13901697" cy="13901697"/>
          </a:xfrm>
        </p:grpSpPr>
        <p:sp>
          <p:nvSpPr>
            <p:cNvPr id="13" name="Freeform 13"/>
            <p:cNvSpPr/>
            <p:nvPr/>
          </p:nvSpPr>
          <p:spPr>
            <a:xfrm>
              <a:off x="975111" y="975111"/>
              <a:ext cx="11951476" cy="11951476"/>
            </a:xfrm>
            <a:custGeom>
              <a:avLst/>
              <a:gdLst/>
              <a:ahLst/>
              <a:cxnLst/>
              <a:rect l="l" t="t" r="r" b="b"/>
              <a:pathLst>
                <a:path w="11951476" h="11951476">
                  <a:moveTo>
                    <a:pt x="0" y="0"/>
                  </a:moveTo>
                  <a:lnTo>
                    <a:pt x="11951476" y="0"/>
                  </a:lnTo>
                  <a:lnTo>
                    <a:pt x="11951476" y="11951476"/>
                  </a:lnTo>
                  <a:lnTo>
                    <a:pt x="0" y="11951476"/>
                  </a:lnTo>
                  <a:lnTo>
                    <a:pt x="0" y="0"/>
                  </a:lnTo>
                  <a:close/>
                </a:path>
              </a:pathLst>
            </a:custGeom>
            <a:blipFill>
              <a:blip r:embed="rId9">
                <a:alphaModFix amt="20999"/>
                <a:extLst>
                  <a:ext uri="{96DAC541-7B7A-43D3-8B79-37D633B846F1}">
                    <asvg:svgBlip xmlns:asvg="http://schemas.microsoft.com/office/drawing/2016/SVG/main" r:embed="rId10"/>
                  </a:ext>
                </a:extLst>
              </a:blip>
              <a:stretch>
                <a:fillRect/>
              </a:stretch>
            </a:blipFill>
          </p:spPr>
        </p:sp>
        <p:sp>
          <p:nvSpPr>
            <p:cNvPr id="14" name="Freeform 14"/>
            <p:cNvSpPr/>
            <p:nvPr/>
          </p:nvSpPr>
          <p:spPr>
            <a:xfrm rot="620097">
              <a:off x="975111" y="975111"/>
              <a:ext cx="11951476" cy="11951476"/>
            </a:xfrm>
            <a:custGeom>
              <a:avLst/>
              <a:gdLst/>
              <a:ahLst/>
              <a:cxnLst/>
              <a:rect l="l" t="t" r="r" b="b"/>
              <a:pathLst>
                <a:path w="11951476" h="11951476">
                  <a:moveTo>
                    <a:pt x="0" y="0"/>
                  </a:moveTo>
                  <a:lnTo>
                    <a:pt x="11951476" y="0"/>
                  </a:lnTo>
                  <a:lnTo>
                    <a:pt x="11951476" y="11951476"/>
                  </a:lnTo>
                  <a:lnTo>
                    <a:pt x="0" y="11951476"/>
                  </a:lnTo>
                  <a:lnTo>
                    <a:pt x="0" y="0"/>
                  </a:lnTo>
                  <a:close/>
                </a:path>
              </a:pathLst>
            </a:custGeom>
            <a:blipFill>
              <a:blip r:embed="rId11">
                <a:alphaModFix amt="20999"/>
                <a:extLst>
                  <a:ext uri="{96DAC541-7B7A-43D3-8B79-37D633B846F1}">
                    <asvg:svgBlip xmlns:asvg="http://schemas.microsoft.com/office/drawing/2016/SVG/main" r:embed="rId12"/>
                  </a:ext>
                </a:extLst>
              </a:blip>
              <a:stretch>
                <a:fillRect/>
              </a:stretch>
            </a:blipFill>
          </p:spPr>
        </p:sp>
      </p:grpSp>
      <p:sp>
        <p:nvSpPr>
          <p:cNvPr id="15" name="TextBox 15"/>
          <p:cNvSpPr txBox="1"/>
          <p:nvPr/>
        </p:nvSpPr>
        <p:spPr>
          <a:xfrm>
            <a:off x="1976301" y="372749"/>
            <a:ext cx="14335399" cy="1385305"/>
          </a:xfrm>
          <a:prstGeom prst="rect">
            <a:avLst/>
          </a:prstGeom>
        </p:spPr>
        <p:txBody>
          <a:bodyPr lIns="0" tIns="0" rIns="0" bIns="0" rtlCol="0" anchor="t">
            <a:spAutoFit/>
          </a:bodyPr>
          <a:lstStyle/>
          <a:p>
            <a:pPr algn="ctr">
              <a:lnSpc>
                <a:spcPts val="11319"/>
              </a:lnSpc>
            </a:pPr>
            <a:r>
              <a:rPr lang="en-US" sz="8085">
                <a:solidFill>
                  <a:srgbClr val="005191"/>
                </a:solidFill>
                <a:latin typeface="League Gothic"/>
              </a:rPr>
              <a:t>HOW UNITED WAY SUPPORTS SHEBOYGAN COUNTY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BD6">
                <a:alpha val="100000"/>
              </a:srgbClr>
            </a:gs>
            <a:gs pos="100000">
              <a:srgbClr val="FFCFF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0"/>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20983" y="6142172"/>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0590251" y="8032944"/>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622424" y="-1252707"/>
            <a:ext cx="3585606" cy="5077705"/>
          </a:xfrm>
          <a:custGeom>
            <a:avLst/>
            <a:gdLst/>
            <a:ahLst/>
            <a:cxnLst/>
            <a:rect l="l" t="t" r="r" b="b"/>
            <a:pathLst>
              <a:path w="3585606" h="5077705">
                <a:moveTo>
                  <a:pt x="0" y="0"/>
                </a:moveTo>
                <a:lnTo>
                  <a:pt x="3585607" y="0"/>
                </a:lnTo>
                <a:lnTo>
                  <a:pt x="3585607"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820169" y="4670084"/>
            <a:ext cx="10647662" cy="2985051"/>
          </a:xfrm>
          <a:prstGeom prst="rect">
            <a:avLst/>
          </a:prstGeom>
        </p:spPr>
        <p:txBody>
          <a:bodyPr lIns="0" tIns="0" rIns="0" bIns="0" rtlCol="0" anchor="t">
            <a:spAutoFit/>
          </a:bodyPr>
          <a:lstStyle/>
          <a:p>
            <a:pPr algn="ctr">
              <a:lnSpc>
                <a:spcPts val="7696"/>
              </a:lnSpc>
            </a:pPr>
            <a:r>
              <a:rPr lang="en-US" sz="7853">
                <a:solidFill>
                  <a:srgbClr val="000000"/>
                </a:solidFill>
                <a:latin typeface="Roboto Bold"/>
              </a:rPr>
              <a:t>3,200 families received emergency food </a:t>
            </a:r>
          </a:p>
          <a:p>
            <a:pPr algn="ctr">
              <a:lnSpc>
                <a:spcPts val="7696"/>
              </a:lnSpc>
            </a:pPr>
            <a:r>
              <a:rPr lang="en-US" sz="7853">
                <a:solidFill>
                  <a:srgbClr val="000000"/>
                </a:solidFill>
                <a:latin typeface="Roboto Bold"/>
              </a:rPr>
              <a:t>every month </a:t>
            </a:r>
          </a:p>
        </p:txBody>
      </p:sp>
      <p:sp>
        <p:nvSpPr>
          <p:cNvPr id="9" name="TextBox 9"/>
          <p:cNvSpPr txBox="1"/>
          <p:nvPr/>
        </p:nvSpPr>
        <p:spPr>
          <a:xfrm>
            <a:off x="4207899" y="8293310"/>
            <a:ext cx="9872202" cy="571103"/>
          </a:xfrm>
          <a:prstGeom prst="rect">
            <a:avLst/>
          </a:prstGeom>
        </p:spPr>
        <p:txBody>
          <a:bodyPr lIns="0" tIns="0" rIns="0" bIns="0" rtlCol="0" anchor="t">
            <a:spAutoFit/>
          </a:bodyPr>
          <a:lstStyle/>
          <a:p>
            <a:pPr algn="ctr">
              <a:lnSpc>
                <a:spcPts val="4549"/>
              </a:lnSpc>
              <a:spcBef>
                <a:spcPct val="0"/>
              </a:spcBef>
            </a:pPr>
            <a:r>
              <a:rPr lang="en-US" sz="3249">
                <a:solidFill>
                  <a:srgbClr val="000000"/>
                </a:solidFill>
                <a:latin typeface="Roboto Italics"/>
              </a:rPr>
              <a:t>Sheboygan County Food Bank</a:t>
            </a:r>
          </a:p>
        </p:txBody>
      </p:sp>
      <p:grpSp>
        <p:nvGrpSpPr>
          <p:cNvPr id="10" name="Group 10"/>
          <p:cNvGrpSpPr/>
          <p:nvPr/>
        </p:nvGrpSpPr>
        <p:grpSpPr>
          <a:xfrm>
            <a:off x="5488709" y="1559266"/>
            <a:ext cx="8172782" cy="2232062"/>
            <a:chOff x="0" y="0"/>
            <a:chExt cx="10897043" cy="2976083"/>
          </a:xfrm>
        </p:grpSpPr>
        <p:sp>
          <p:nvSpPr>
            <p:cNvPr id="11" name="Freeform 11"/>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3535220" y="418849"/>
              <a:ext cx="6652265" cy="1587533"/>
            </a:xfrm>
            <a:prstGeom prst="rect">
              <a:avLst/>
            </a:prstGeom>
          </p:spPr>
          <p:txBody>
            <a:bodyPr lIns="0" tIns="0" rIns="0" bIns="0" rtlCol="0" anchor="t">
              <a:spAutoFit/>
            </a:bodyPr>
            <a:lstStyle/>
            <a:p>
              <a:pPr algn="ctr">
                <a:lnSpc>
                  <a:spcPts val="10061"/>
                </a:lnSpc>
              </a:pPr>
              <a:r>
                <a:rPr lang="en-US" sz="7186">
                  <a:solidFill>
                    <a:srgbClr val="FFFFFF"/>
                  </a:solidFill>
                  <a:latin typeface="League Gothic"/>
                </a:rPr>
                <a:t>Making a difference </a:t>
              </a:r>
            </a:p>
          </p:txBody>
        </p:sp>
        <p:sp>
          <p:nvSpPr>
            <p:cNvPr id="13" name="Freeform 13"/>
            <p:cNvSpPr/>
            <p:nvPr/>
          </p:nvSpPr>
          <p:spPr>
            <a:xfrm>
              <a:off x="955287" y="650283"/>
              <a:ext cx="2371380" cy="1163038"/>
            </a:xfrm>
            <a:custGeom>
              <a:avLst/>
              <a:gdLst/>
              <a:ahLst/>
              <a:cxnLst/>
              <a:rect l="l" t="t" r="r" b="b"/>
              <a:pathLst>
                <a:path w="2371380" h="1163038">
                  <a:moveTo>
                    <a:pt x="0" y="0"/>
                  </a:moveTo>
                  <a:lnTo>
                    <a:pt x="2371380" y="0"/>
                  </a:lnTo>
                  <a:lnTo>
                    <a:pt x="2371380" y="1163038"/>
                  </a:lnTo>
                  <a:lnTo>
                    <a:pt x="0" y="1163038"/>
                  </a:lnTo>
                  <a:lnTo>
                    <a:pt x="0" y="0"/>
                  </a:lnTo>
                  <a:close/>
                </a:path>
              </a:pathLst>
            </a:custGeom>
            <a:blipFill>
              <a:blip r:embed="rId16"/>
              <a:stretch>
                <a:fillRect l="-185697"/>
              </a:stretch>
            </a:blipFill>
          </p:spPr>
        </p:sp>
        <p:sp>
          <p:nvSpPr>
            <p:cNvPr id="14" name="Freeform 14"/>
            <p:cNvSpPr/>
            <p:nvPr/>
          </p:nvSpPr>
          <p:spPr>
            <a:xfrm>
              <a:off x="1057325" y="1600962"/>
              <a:ext cx="2477895" cy="900991"/>
            </a:xfrm>
            <a:custGeom>
              <a:avLst/>
              <a:gdLst/>
              <a:ahLst/>
              <a:cxnLst/>
              <a:rect l="l" t="t" r="r" b="b"/>
              <a:pathLst>
                <a:path w="2477895" h="900991">
                  <a:moveTo>
                    <a:pt x="0" y="0"/>
                  </a:moveTo>
                  <a:lnTo>
                    <a:pt x="2477895" y="0"/>
                  </a:lnTo>
                  <a:lnTo>
                    <a:pt x="2477895" y="900991"/>
                  </a:lnTo>
                  <a:lnTo>
                    <a:pt x="0" y="900991"/>
                  </a:lnTo>
                  <a:lnTo>
                    <a:pt x="0" y="0"/>
                  </a:lnTo>
                  <a:close/>
                </a:path>
              </a:pathLst>
            </a:custGeom>
            <a:blipFill>
              <a:blip r:embed="rId16"/>
              <a:stretch>
                <a:fillRect r="-111812"/>
              </a:stretch>
            </a:blipFill>
          </p:spPr>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BD6">
                <a:alpha val="100000"/>
              </a:srgbClr>
            </a:gs>
            <a:gs pos="100000">
              <a:srgbClr val="FFCFF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0"/>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20983" y="7652325"/>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0590251" y="9002272"/>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180497" y="-1610928"/>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246950" y="4741531"/>
            <a:ext cx="11794101" cy="2295513"/>
          </a:xfrm>
          <a:prstGeom prst="rect">
            <a:avLst/>
          </a:prstGeom>
        </p:spPr>
        <p:txBody>
          <a:bodyPr lIns="0" tIns="0" rIns="0" bIns="0" rtlCol="0" anchor="t">
            <a:spAutoFit/>
          </a:bodyPr>
          <a:lstStyle/>
          <a:p>
            <a:pPr algn="ctr">
              <a:lnSpc>
                <a:spcPts val="8747"/>
              </a:lnSpc>
            </a:pPr>
            <a:r>
              <a:rPr lang="en-US" sz="8926">
                <a:solidFill>
                  <a:srgbClr val="000000"/>
                </a:solidFill>
                <a:latin typeface="Roboto Bold"/>
              </a:rPr>
              <a:t>28,666 nights of shelter provided</a:t>
            </a:r>
          </a:p>
        </p:txBody>
      </p:sp>
      <p:sp>
        <p:nvSpPr>
          <p:cNvPr id="9" name="TextBox 9"/>
          <p:cNvSpPr txBox="1"/>
          <p:nvPr/>
        </p:nvSpPr>
        <p:spPr>
          <a:xfrm>
            <a:off x="4207899" y="7901438"/>
            <a:ext cx="9872202" cy="1148556"/>
          </a:xfrm>
          <a:prstGeom prst="rect">
            <a:avLst/>
          </a:prstGeom>
        </p:spPr>
        <p:txBody>
          <a:bodyPr lIns="0" tIns="0" rIns="0" bIns="0" rtlCol="0" anchor="t">
            <a:spAutoFit/>
          </a:bodyPr>
          <a:lstStyle/>
          <a:p>
            <a:pPr algn="ctr">
              <a:lnSpc>
                <a:spcPts val="4549"/>
              </a:lnSpc>
            </a:pPr>
            <a:r>
              <a:rPr lang="en-US" sz="3249">
                <a:solidFill>
                  <a:srgbClr val="000000"/>
                </a:solidFill>
                <a:latin typeface="Roboto Italics"/>
              </a:rPr>
              <a:t>Safe Harbor, Salvation Army, </a:t>
            </a:r>
          </a:p>
          <a:p>
            <a:pPr algn="ctr">
              <a:lnSpc>
                <a:spcPts val="4549"/>
              </a:lnSpc>
              <a:spcBef>
                <a:spcPct val="0"/>
              </a:spcBef>
            </a:pPr>
            <a:r>
              <a:rPr lang="en-US" sz="3249">
                <a:solidFill>
                  <a:srgbClr val="000000"/>
                </a:solidFill>
                <a:latin typeface="Roboto Italics"/>
              </a:rPr>
              <a:t>Sheboygan County Interfaith Organization</a:t>
            </a:r>
          </a:p>
        </p:txBody>
      </p:sp>
      <p:sp>
        <p:nvSpPr>
          <p:cNvPr id="10" name="Freeform 10"/>
          <p:cNvSpPr/>
          <p:nvPr/>
        </p:nvSpPr>
        <p:spPr>
          <a:xfrm>
            <a:off x="5488709" y="1611737"/>
            <a:ext cx="8172782" cy="2232062"/>
          </a:xfrm>
          <a:custGeom>
            <a:avLst/>
            <a:gdLst/>
            <a:ahLst/>
            <a:cxnLst/>
            <a:rect l="l" t="t" r="r" b="b"/>
            <a:pathLst>
              <a:path w="8172782" h="2232062">
                <a:moveTo>
                  <a:pt x="0" y="0"/>
                </a:moveTo>
                <a:lnTo>
                  <a:pt x="8172783" y="0"/>
                </a:lnTo>
                <a:lnTo>
                  <a:pt x="8172783" y="2232063"/>
                </a:lnTo>
                <a:lnTo>
                  <a:pt x="0" y="2232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1" name="Group 11"/>
          <p:cNvGrpSpPr/>
          <p:nvPr/>
        </p:nvGrpSpPr>
        <p:grpSpPr>
          <a:xfrm>
            <a:off x="6018288" y="2025887"/>
            <a:ext cx="7111035" cy="1501784"/>
            <a:chOff x="0" y="0"/>
            <a:chExt cx="9481380" cy="2002379"/>
          </a:xfrm>
        </p:grpSpPr>
        <p:sp>
          <p:nvSpPr>
            <p:cNvPr id="12" name="TextBox 12"/>
            <p:cNvSpPr txBox="1"/>
            <p:nvPr/>
          </p:nvSpPr>
          <p:spPr>
            <a:xfrm>
              <a:off x="2649567" y="-142875"/>
              <a:ext cx="6831813" cy="1636308"/>
            </a:xfrm>
            <a:prstGeom prst="rect">
              <a:avLst/>
            </a:prstGeom>
          </p:spPr>
          <p:txBody>
            <a:bodyPr lIns="0" tIns="0" rIns="0" bIns="0" rtlCol="0" anchor="t">
              <a:spAutoFit/>
            </a:bodyPr>
            <a:lstStyle/>
            <a:p>
              <a:pPr algn="ctr">
                <a:lnSpc>
                  <a:spcPts val="10332"/>
                </a:lnSpc>
              </a:pPr>
              <a:r>
                <a:rPr lang="en-US" sz="7380">
                  <a:solidFill>
                    <a:srgbClr val="FFFFFF"/>
                  </a:solidFill>
                  <a:latin typeface="League Gothic"/>
                </a:rPr>
                <a:t>Making a difference </a:t>
              </a:r>
            </a:p>
          </p:txBody>
        </p:sp>
        <p:sp>
          <p:nvSpPr>
            <p:cNvPr id="13" name="Freeform 13"/>
            <p:cNvSpPr/>
            <p:nvPr/>
          </p:nvSpPr>
          <p:spPr>
            <a:xfrm>
              <a:off x="0" y="100731"/>
              <a:ext cx="2435384" cy="1194429"/>
            </a:xfrm>
            <a:custGeom>
              <a:avLst/>
              <a:gdLst/>
              <a:ahLst/>
              <a:cxnLst/>
              <a:rect l="l" t="t" r="r" b="b"/>
              <a:pathLst>
                <a:path w="2435384" h="1194429">
                  <a:moveTo>
                    <a:pt x="0" y="0"/>
                  </a:moveTo>
                  <a:lnTo>
                    <a:pt x="2435384" y="0"/>
                  </a:lnTo>
                  <a:lnTo>
                    <a:pt x="2435384" y="1194430"/>
                  </a:lnTo>
                  <a:lnTo>
                    <a:pt x="0" y="1194430"/>
                  </a:lnTo>
                  <a:lnTo>
                    <a:pt x="0" y="0"/>
                  </a:lnTo>
                  <a:close/>
                </a:path>
              </a:pathLst>
            </a:custGeom>
            <a:blipFill>
              <a:blip r:embed="rId16"/>
              <a:stretch>
                <a:fillRect l="-185697"/>
              </a:stretch>
            </a:blipFill>
          </p:spPr>
        </p:sp>
        <p:sp>
          <p:nvSpPr>
            <p:cNvPr id="14" name="Freeform 14"/>
            <p:cNvSpPr/>
            <p:nvPr/>
          </p:nvSpPr>
          <p:spPr>
            <a:xfrm>
              <a:off x="104792" y="1077070"/>
              <a:ext cx="2544775" cy="925309"/>
            </a:xfrm>
            <a:custGeom>
              <a:avLst/>
              <a:gdLst/>
              <a:ahLst/>
              <a:cxnLst/>
              <a:rect l="l" t="t" r="r" b="b"/>
              <a:pathLst>
                <a:path w="2544775" h="925309">
                  <a:moveTo>
                    <a:pt x="0" y="0"/>
                  </a:moveTo>
                  <a:lnTo>
                    <a:pt x="2544775" y="0"/>
                  </a:lnTo>
                  <a:lnTo>
                    <a:pt x="2544775" y="925309"/>
                  </a:lnTo>
                  <a:lnTo>
                    <a:pt x="0" y="925309"/>
                  </a:lnTo>
                  <a:lnTo>
                    <a:pt x="0" y="0"/>
                  </a:lnTo>
                  <a:close/>
                </a:path>
              </a:pathLst>
            </a:custGeom>
            <a:blipFill>
              <a:blip r:embed="rId16"/>
              <a:stretch>
                <a:fillRect r="-111812"/>
              </a:stretch>
            </a:blipFill>
          </p:spPr>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BD6">
                <a:alpha val="100000"/>
              </a:srgbClr>
            </a:gs>
            <a:gs pos="100000">
              <a:srgbClr val="FFCFF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0"/>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20983" y="7185886"/>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078952" y="8592856"/>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967493"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936850" y="4019708"/>
            <a:ext cx="10414301" cy="2932794"/>
          </a:xfrm>
          <a:prstGeom prst="rect">
            <a:avLst/>
          </a:prstGeom>
        </p:spPr>
        <p:txBody>
          <a:bodyPr lIns="0" tIns="0" rIns="0" bIns="0" rtlCol="0" anchor="t">
            <a:spAutoFit/>
          </a:bodyPr>
          <a:lstStyle/>
          <a:p>
            <a:pPr algn="ctr">
              <a:lnSpc>
                <a:spcPts val="7561"/>
              </a:lnSpc>
            </a:pPr>
            <a:r>
              <a:rPr lang="en-US" sz="7716">
                <a:solidFill>
                  <a:srgbClr val="000000"/>
                </a:solidFill>
                <a:latin typeface="Roboto Bold"/>
              </a:rPr>
              <a:t>1,770 parents received parenting education and support </a:t>
            </a:r>
          </a:p>
        </p:txBody>
      </p:sp>
      <p:sp>
        <p:nvSpPr>
          <p:cNvPr id="9" name="TextBox 9"/>
          <p:cNvSpPr txBox="1"/>
          <p:nvPr/>
        </p:nvSpPr>
        <p:spPr>
          <a:xfrm>
            <a:off x="4058910" y="7636270"/>
            <a:ext cx="9872202" cy="1726009"/>
          </a:xfrm>
          <a:prstGeom prst="rect">
            <a:avLst/>
          </a:prstGeom>
        </p:spPr>
        <p:txBody>
          <a:bodyPr lIns="0" tIns="0" rIns="0" bIns="0" rtlCol="0" anchor="t">
            <a:spAutoFit/>
          </a:bodyPr>
          <a:lstStyle/>
          <a:p>
            <a:pPr algn="ctr">
              <a:lnSpc>
                <a:spcPts val="4549"/>
              </a:lnSpc>
            </a:pPr>
            <a:r>
              <a:rPr lang="en-US" sz="3249">
                <a:solidFill>
                  <a:srgbClr val="000000"/>
                </a:solidFill>
                <a:latin typeface="Roboto Italics"/>
              </a:rPr>
              <a:t>Community Partnership for Children, </a:t>
            </a:r>
          </a:p>
          <a:p>
            <a:pPr algn="ctr">
              <a:lnSpc>
                <a:spcPts val="4549"/>
              </a:lnSpc>
            </a:pPr>
            <a:r>
              <a:rPr lang="en-US" sz="3249">
                <a:solidFill>
                  <a:srgbClr val="000000"/>
                </a:solidFill>
                <a:latin typeface="Roboto Italics"/>
              </a:rPr>
              <a:t>Family Connections, Family Resource Center,  </a:t>
            </a:r>
          </a:p>
          <a:p>
            <a:pPr algn="ctr">
              <a:lnSpc>
                <a:spcPts val="4549"/>
              </a:lnSpc>
              <a:spcBef>
                <a:spcPct val="0"/>
              </a:spcBef>
            </a:pPr>
            <a:r>
              <a:rPr lang="en-US" sz="3249">
                <a:solidFill>
                  <a:srgbClr val="000000"/>
                </a:solidFill>
                <a:latin typeface="Roboto Italics"/>
              </a:rPr>
              <a:t>Sheboygan County Interfaith Organization</a:t>
            </a:r>
          </a:p>
        </p:txBody>
      </p:sp>
      <p:sp>
        <p:nvSpPr>
          <p:cNvPr id="10" name="Freeform 10"/>
          <p:cNvSpPr/>
          <p:nvPr/>
        </p:nvSpPr>
        <p:spPr>
          <a:xfrm>
            <a:off x="5488709" y="1074944"/>
            <a:ext cx="8172782" cy="2232062"/>
          </a:xfrm>
          <a:custGeom>
            <a:avLst/>
            <a:gdLst/>
            <a:ahLst/>
            <a:cxnLst/>
            <a:rect l="l" t="t" r="r" b="b"/>
            <a:pathLst>
              <a:path w="8172782" h="2232062">
                <a:moveTo>
                  <a:pt x="0" y="0"/>
                </a:moveTo>
                <a:lnTo>
                  <a:pt x="8172783" y="0"/>
                </a:lnTo>
                <a:lnTo>
                  <a:pt x="8172783" y="2232062"/>
                </a:lnTo>
                <a:lnTo>
                  <a:pt x="0" y="22320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1" name="Group 11"/>
          <p:cNvGrpSpPr/>
          <p:nvPr/>
        </p:nvGrpSpPr>
        <p:grpSpPr>
          <a:xfrm>
            <a:off x="6018288" y="1489093"/>
            <a:ext cx="7111035" cy="1501784"/>
            <a:chOff x="0" y="0"/>
            <a:chExt cx="9481380" cy="2002379"/>
          </a:xfrm>
        </p:grpSpPr>
        <p:sp>
          <p:nvSpPr>
            <p:cNvPr id="12" name="TextBox 12"/>
            <p:cNvSpPr txBox="1"/>
            <p:nvPr/>
          </p:nvSpPr>
          <p:spPr>
            <a:xfrm>
              <a:off x="2649567" y="-142875"/>
              <a:ext cx="6831813" cy="1636308"/>
            </a:xfrm>
            <a:prstGeom prst="rect">
              <a:avLst/>
            </a:prstGeom>
          </p:spPr>
          <p:txBody>
            <a:bodyPr lIns="0" tIns="0" rIns="0" bIns="0" rtlCol="0" anchor="t">
              <a:spAutoFit/>
            </a:bodyPr>
            <a:lstStyle/>
            <a:p>
              <a:pPr algn="ctr">
                <a:lnSpc>
                  <a:spcPts val="10332"/>
                </a:lnSpc>
              </a:pPr>
              <a:r>
                <a:rPr lang="en-US" sz="7380">
                  <a:solidFill>
                    <a:srgbClr val="FFFFFF"/>
                  </a:solidFill>
                  <a:latin typeface="League Gothic"/>
                </a:rPr>
                <a:t>Making a difference </a:t>
              </a:r>
            </a:p>
          </p:txBody>
        </p:sp>
        <p:sp>
          <p:nvSpPr>
            <p:cNvPr id="13" name="Freeform 13"/>
            <p:cNvSpPr/>
            <p:nvPr/>
          </p:nvSpPr>
          <p:spPr>
            <a:xfrm>
              <a:off x="0" y="100731"/>
              <a:ext cx="2435384" cy="1194429"/>
            </a:xfrm>
            <a:custGeom>
              <a:avLst/>
              <a:gdLst/>
              <a:ahLst/>
              <a:cxnLst/>
              <a:rect l="l" t="t" r="r" b="b"/>
              <a:pathLst>
                <a:path w="2435384" h="1194429">
                  <a:moveTo>
                    <a:pt x="0" y="0"/>
                  </a:moveTo>
                  <a:lnTo>
                    <a:pt x="2435384" y="0"/>
                  </a:lnTo>
                  <a:lnTo>
                    <a:pt x="2435384" y="1194430"/>
                  </a:lnTo>
                  <a:lnTo>
                    <a:pt x="0" y="1194430"/>
                  </a:lnTo>
                  <a:lnTo>
                    <a:pt x="0" y="0"/>
                  </a:lnTo>
                  <a:close/>
                </a:path>
              </a:pathLst>
            </a:custGeom>
            <a:blipFill>
              <a:blip r:embed="rId16"/>
              <a:stretch>
                <a:fillRect l="-185697"/>
              </a:stretch>
            </a:blipFill>
          </p:spPr>
        </p:sp>
        <p:sp>
          <p:nvSpPr>
            <p:cNvPr id="14" name="Freeform 14"/>
            <p:cNvSpPr/>
            <p:nvPr/>
          </p:nvSpPr>
          <p:spPr>
            <a:xfrm>
              <a:off x="104792" y="1077070"/>
              <a:ext cx="2544775" cy="925309"/>
            </a:xfrm>
            <a:custGeom>
              <a:avLst/>
              <a:gdLst/>
              <a:ahLst/>
              <a:cxnLst/>
              <a:rect l="l" t="t" r="r" b="b"/>
              <a:pathLst>
                <a:path w="2544775" h="925309">
                  <a:moveTo>
                    <a:pt x="0" y="0"/>
                  </a:moveTo>
                  <a:lnTo>
                    <a:pt x="2544775" y="0"/>
                  </a:lnTo>
                  <a:lnTo>
                    <a:pt x="2544775" y="925309"/>
                  </a:lnTo>
                  <a:lnTo>
                    <a:pt x="0" y="925309"/>
                  </a:lnTo>
                  <a:lnTo>
                    <a:pt x="0" y="0"/>
                  </a:lnTo>
                  <a:close/>
                </a:path>
              </a:pathLst>
            </a:custGeom>
            <a:blipFill>
              <a:blip r:embed="rId16"/>
              <a:stretch>
                <a:fillRect r="-111812"/>
              </a:stretch>
            </a:blipFill>
          </p:spPr>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BD6">
                <a:alpha val="100000"/>
              </a:srgbClr>
            </a:gs>
            <a:gs pos="100000">
              <a:srgbClr val="FFCFFC">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0"/>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739592" y="7185886"/>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205605" y="8727237"/>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622424" y="-1252707"/>
            <a:ext cx="3585606" cy="5077705"/>
          </a:xfrm>
          <a:custGeom>
            <a:avLst/>
            <a:gdLst/>
            <a:ahLst/>
            <a:cxnLst/>
            <a:rect l="l" t="t" r="r" b="b"/>
            <a:pathLst>
              <a:path w="3585606" h="5077705">
                <a:moveTo>
                  <a:pt x="0" y="0"/>
                </a:moveTo>
                <a:lnTo>
                  <a:pt x="3585607" y="0"/>
                </a:lnTo>
                <a:lnTo>
                  <a:pt x="3585607"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535812" y="3952876"/>
            <a:ext cx="11216376" cy="2925359"/>
          </a:xfrm>
          <a:prstGeom prst="rect">
            <a:avLst/>
          </a:prstGeom>
        </p:spPr>
        <p:txBody>
          <a:bodyPr lIns="0" tIns="0" rIns="0" bIns="0" rtlCol="0" anchor="t">
            <a:spAutoFit/>
          </a:bodyPr>
          <a:lstStyle/>
          <a:p>
            <a:pPr algn="ctr">
              <a:lnSpc>
                <a:spcPts val="7606"/>
              </a:lnSpc>
            </a:pPr>
            <a:r>
              <a:rPr lang="en-US" sz="7043">
                <a:solidFill>
                  <a:srgbClr val="000000"/>
                </a:solidFill>
                <a:latin typeface="Roboto Bold"/>
              </a:rPr>
              <a:t>19,945 youth participated in programs to improve their futures</a:t>
            </a:r>
          </a:p>
        </p:txBody>
      </p:sp>
      <p:sp>
        <p:nvSpPr>
          <p:cNvPr id="9" name="TextBox 9"/>
          <p:cNvSpPr txBox="1"/>
          <p:nvPr/>
        </p:nvSpPr>
        <p:spPr>
          <a:xfrm>
            <a:off x="4207899" y="7533316"/>
            <a:ext cx="9872202" cy="2063751"/>
          </a:xfrm>
          <a:prstGeom prst="rect">
            <a:avLst/>
          </a:prstGeom>
        </p:spPr>
        <p:txBody>
          <a:bodyPr lIns="0" tIns="0" rIns="0" bIns="0" rtlCol="0" anchor="t">
            <a:spAutoFit/>
          </a:bodyPr>
          <a:lstStyle/>
          <a:p>
            <a:pPr algn="ctr">
              <a:lnSpc>
                <a:spcPts val="4112"/>
              </a:lnSpc>
              <a:spcBef>
                <a:spcPct val="0"/>
              </a:spcBef>
            </a:pPr>
            <a:r>
              <a:rPr lang="en-US" sz="2937">
                <a:solidFill>
                  <a:srgbClr val="000000"/>
                </a:solidFill>
                <a:latin typeface="Roboto Italics"/>
              </a:rPr>
              <a:t>Boy Scouts, Girl Scouts, Big Brothers Big Sisters, Foundations Health and Wholeness, REINS, Boys &amp; Girls Clubs, Mental Health America, Safe Harbor, Nourish, and Rainbow Kids</a:t>
            </a:r>
          </a:p>
        </p:txBody>
      </p:sp>
      <p:sp>
        <p:nvSpPr>
          <p:cNvPr id="10" name="Freeform 10"/>
          <p:cNvSpPr/>
          <p:nvPr/>
        </p:nvSpPr>
        <p:spPr>
          <a:xfrm>
            <a:off x="5488709" y="1074944"/>
            <a:ext cx="8172782" cy="2232062"/>
          </a:xfrm>
          <a:custGeom>
            <a:avLst/>
            <a:gdLst/>
            <a:ahLst/>
            <a:cxnLst/>
            <a:rect l="l" t="t" r="r" b="b"/>
            <a:pathLst>
              <a:path w="8172782" h="2232062">
                <a:moveTo>
                  <a:pt x="0" y="0"/>
                </a:moveTo>
                <a:lnTo>
                  <a:pt x="8172783" y="0"/>
                </a:lnTo>
                <a:lnTo>
                  <a:pt x="8172783" y="2232062"/>
                </a:lnTo>
                <a:lnTo>
                  <a:pt x="0" y="22320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1" name="Group 11"/>
          <p:cNvGrpSpPr/>
          <p:nvPr/>
        </p:nvGrpSpPr>
        <p:grpSpPr>
          <a:xfrm>
            <a:off x="6018288" y="1489093"/>
            <a:ext cx="7111035" cy="1501784"/>
            <a:chOff x="0" y="0"/>
            <a:chExt cx="9481380" cy="2002379"/>
          </a:xfrm>
        </p:grpSpPr>
        <p:sp>
          <p:nvSpPr>
            <p:cNvPr id="12" name="TextBox 12"/>
            <p:cNvSpPr txBox="1"/>
            <p:nvPr/>
          </p:nvSpPr>
          <p:spPr>
            <a:xfrm>
              <a:off x="2649567" y="-142875"/>
              <a:ext cx="6831813" cy="1636308"/>
            </a:xfrm>
            <a:prstGeom prst="rect">
              <a:avLst/>
            </a:prstGeom>
          </p:spPr>
          <p:txBody>
            <a:bodyPr lIns="0" tIns="0" rIns="0" bIns="0" rtlCol="0" anchor="t">
              <a:spAutoFit/>
            </a:bodyPr>
            <a:lstStyle/>
            <a:p>
              <a:pPr algn="ctr">
                <a:lnSpc>
                  <a:spcPts val="10332"/>
                </a:lnSpc>
              </a:pPr>
              <a:r>
                <a:rPr lang="en-US" sz="7380">
                  <a:solidFill>
                    <a:srgbClr val="FFFFFF"/>
                  </a:solidFill>
                  <a:latin typeface="League Gothic"/>
                </a:rPr>
                <a:t>Making a difference </a:t>
              </a:r>
            </a:p>
          </p:txBody>
        </p:sp>
        <p:sp>
          <p:nvSpPr>
            <p:cNvPr id="13" name="Freeform 13"/>
            <p:cNvSpPr/>
            <p:nvPr/>
          </p:nvSpPr>
          <p:spPr>
            <a:xfrm>
              <a:off x="0" y="100731"/>
              <a:ext cx="2435384" cy="1194429"/>
            </a:xfrm>
            <a:custGeom>
              <a:avLst/>
              <a:gdLst/>
              <a:ahLst/>
              <a:cxnLst/>
              <a:rect l="l" t="t" r="r" b="b"/>
              <a:pathLst>
                <a:path w="2435384" h="1194429">
                  <a:moveTo>
                    <a:pt x="0" y="0"/>
                  </a:moveTo>
                  <a:lnTo>
                    <a:pt x="2435384" y="0"/>
                  </a:lnTo>
                  <a:lnTo>
                    <a:pt x="2435384" y="1194430"/>
                  </a:lnTo>
                  <a:lnTo>
                    <a:pt x="0" y="1194430"/>
                  </a:lnTo>
                  <a:lnTo>
                    <a:pt x="0" y="0"/>
                  </a:lnTo>
                  <a:close/>
                </a:path>
              </a:pathLst>
            </a:custGeom>
            <a:blipFill>
              <a:blip r:embed="rId16"/>
              <a:stretch>
                <a:fillRect l="-185697"/>
              </a:stretch>
            </a:blipFill>
          </p:spPr>
        </p:sp>
        <p:sp>
          <p:nvSpPr>
            <p:cNvPr id="14" name="Freeform 14"/>
            <p:cNvSpPr/>
            <p:nvPr/>
          </p:nvSpPr>
          <p:spPr>
            <a:xfrm>
              <a:off x="104792" y="1077070"/>
              <a:ext cx="2544775" cy="925309"/>
            </a:xfrm>
            <a:custGeom>
              <a:avLst/>
              <a:gdLst/>
              <a:ahLst/>
              <a:cxnLst/>
              <a:rect l="l" t="t" r="r" b="b"/>
              <a:pathLst>
                <a:path w="2544775" h="925309">
                  <a:moveTo>
                    <a:pt x="0" y="0"/>
                  </a:moveTo>
                  <a:lnTo>
                    <a:pt x="2544775" y="0"/>
                  </a:lnTo>
                  <a:lnTo>
                    <a:pt x="2544775" y="925309"/>
                  </a:lnTo>
                  <a:lnTo>
                    <a:pt x="0" y="925309"/>
                  </a:lnTo>
                  <a:lnTo>
                    <a:pt x="0" y="0"/>
                  </a:lnTo>
                  <a:close/>
                </a:path>
              </a:pathLst>
            </a:custGeom>
            <a:blipFill>
              <a:blip r:embed="rId16"/>
              <a:stretch>
                <a:fillRect r="-111812"/>
              </a:stretch>
            </a:blipFill>
          </p:spPr>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105905">
            <a:off x="-7923869" y="-3725398"/>
            <a:ext cx="10426273" cy="10426273"/>
            <a:chOff x="0" y="0"/>
            <a:chExt cx="13901697" cy="13901697"/>
          </a:xfrm>
        </p:grpSpPr>
        <p:sp>
          <p:nvSpPr>
            <p:cNvPr id="3" name="Freeform 3"/>
            <p:cNvSpPr/>
            <p:nvPr/>
          </p:nvSpPr>
          <p:spPr>
            <a:xfrm>
              <a:off x="975111" y="975111"/>
              <a:ext cx="11951476" cy="11951476"/>
            </a:xfrm>
            <a:custGeom>
              <a:avLst/>
              <a:gdLst/>
              <a:ahLst/>
              <a:cxnLst/>
              <a:rect l="l" t="t" r="r" b="b"/>
              <a:pathLst>
                <a:path w="11951476" h="11951476">
                  <a:moveTo>
                    <a:pt x="0" y="0"/>
                  </a:moveTo>
                  <a:lnTo>
                    <a:pt x="11951476" y="0"/>
                  </a:lnTo>
                  <a:lnTo>
                    <a:pt x="11951476" y="11951476"/>
                  </a:lnTo>
                  <a:lnTo>
                    <a:pt x="0" y="11951476"/>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4" name="Freeform 4"/>
            <p:cNvSpPr/>
            <p:nvPr/>
          </p:nvSpPr>
          <p:spPr>
            <a:xfrm rot="620097">
              <a:off x="975111" y="975111"/>
              <a:ext cx="11951476" cy="11951476"/>
            </a:xfrm>
            <a:custGeom>
              <a:avLst/>
              <a:gdLst/>
              <a:ahLst/>
              <a:cxnLst/>
              <a:rect l="l" t="t" r="r" b="b"/>
              <a:pathLst>
                <a:path w="11951476" h="11951476">
                  <a:moveTo>
                    <a:pt x="0" y="0"/>
                  </a:moveTo>
                  <a:lnTo>
                    <a:pt x="11951476" y="0"/>
                  </a:lnTo>
                  <a:lnTo>
                    <a:pt x="11951476" y="11951476"/>
                  </a:lnTo>
                  <a:lnTo>
                    <a:pt x="0" y="11951476"/>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sp>
      </p:grpSp>
      <p:sp>
        <p:nvSpPr>
          <p:cNvPr id="5" name="Freeform 5"/>
          <p:cNvSpPr/>
          <p:nvPr/>
        </p:nvSpPr>
        <p:spPr>
          <a:xfrm>
            <a:off x="16879780" y="0"/>
            <a:ext cx="1408220" cy="1408220"/>
          </a:xfrm>
          <a:custGeom>
            <a:avLst/>
            <a:gdLst/>
            <a:ahLst/>
            <a:cxnLst/>
            <a:rect l="l" t="t" r="r" b="b"/>
            <a:pathLst>
              <a:path w="1408220" h="1408220">
                <a:moveTo>
                  <a:pt x="0" y="0"/>
                </a:moveTo>
                <a:lnTo>
                  <a:pt x="1408220" y="0"/>
                </a:lnTo>
                <a:lnTo>
                  <a:pt x="1408220" y="1408220"/>
                </a:lnTo>
                <a:lnTo>
                  <a:pt x="0" y="1408220"/>
                </a:lnTo>
                <a:lnTo>
                  <a:pt x="0" y="0"/>
                </a:lnTo>
                <a:close/>
              </a:path>
            </a:pathLst>
          </a:custGeom>
          <a:blipFill>
            <a:blip r:embed="rId6"/>
            <a:stretch>
              <a:fillRect/>
            </a:stretch>
          </a:blipFill>
        </p:spPr>
      </p:sp>
      <p:sp>
        <p:nvSpPr>
          <p:cNvPr id="6" name="TextBox 6"/>
          <p:cNvSpPr txBox="1"/>
          <p:nvPr/>
        </p:nvSpPr>
        <p:spPr>
          <a:xfrm>
            <a:off x="1976301" y="372749"/>
            <a:ext cx="14335399" cy="1385305"/>
          </a:xfrm>
          <a:prstGeom prst="rect">
            <a:avLst/>
          </a:prstGeom>
        </p:spPr>
        <p:txBody>
          <a:bodyPr lIns="0" tIns="0" rIns="0" bIns="0" rtlCol="0" anchor="t">
            <a:spAutoFit/>
          </a:bodyPr>
          <a:lstStyle/>
          <a:p>
            <a:pPr algn="ctr">
              <a:lnSpc>
                <a:spcPts val="11319"/>
              </a:lnSpc>
            </a:pPr>
            <a:r>
              <a:rPr lang="en-US" sz="8085">
                <a:solidFill>
                  <a:srgbClr val="005191"/>
                </a:solidFill>
                <a:latin typeface="League Gothic"/>
              </a:rPr>
              <a:t>EVERY DOLLAR MATTERS</a:t>
            </a:r>
          </a:p>
        </p:txBody>
      </p:sp>
      <p:sp>
        <p:nvSpPr>
          <p:cNvPr id="7" name="Freeform 7"/>
          <p:cNvSpPr/>
          <p:nvPr/>
        </p:nvSpPr>
        <p:spPr>
          <a:xfrm flipH="1">
            <a:off x="4943039" y="3553707"/>
            <a:ext cx="13905271" cy="1604600"/>
          </a:xfrm>
          <a:custGeom>
            <a:avLst/>
            <a:gdLst/>
            <a:ahLst/>
            <a:cxnLst/>
            <a:rect l="l" t="t" r="r" b="b"/>
            <a:pathLst>
              <a:path w="13905271" h="1604600">
                <a:moveTo>
                  <a:pt x="13905271" y="0"/>
                </a:moveTo>
                <a:lnTo>
                  <a:pt x="0" y="0"/>
                </a:lnTo>
                <a:lnTo>
                  <a:pt x="0" y="1604600"/>
                </a:lnTo>
                <a:lnTo>
                  <a:pt x="13905271" y="1604600"/>
                </a:lnTo>
                <a:lnTo>
                  <a:pt x="13905271" y="0"/>
                </a:lnTo>
                <a:close/>
              </a:path>
            </a:pathLst>
          </a:custGeom>
          <a:blipFill>
            <a:blip r:embed="rId7"/>
            <a:stretch>
              <a:fillRect l="-1143" t="-418937" b="-59913"/>
            </a:stretch>
          </a:blipFill>
        </p:spPr>
      </p:sp>
      <p:sp>
        <p:nvSpPr>
          <p:cNvPr id="8" name="Freeform 8"/>
          <p:cNvSpPr/>
          <p:nvPr/>
        </p:nvSpPr>
        <p:spPr>
          <a:xfrm flipH="1">
            <a:off x="4943039" y="5235187"/>
            <a:ext cx="13887695" cy="1585277"/>
          </a:xfrm>
          <a:custGeom>
            <a:avLst/>
            <a:gdLst/>
            <a:ahLst/>
            <a:cxnLst/>
            <a:rect l="l" t="t" r="r" b="b"/>
            <a:pathLst>
              <a:path w="13887695" h="1585277">
                <a:moveTo>
                  <a:pt x="13887696" y="0"/>
                </a:moveTo>
                <a:lnTo>
                  <a:pt x="0" y="0"/>
                </a:lnTo>
                <a:lnTo>
                  <a:pt x="0" y="1585277"/>
                </a:lnTo>
                <a:lnTo>
                  <a:pt x="13887696" y="1585277"/>
                </a:lnTo>
                <a:lnTo>
                  <a:pt x="13887696" y="0"/>
                </a:lnTo>
                <a:close/>
              </a:path>
            </a:pathLst>
          </a:custGeom>
          <a:blipFill>
            <a:blip r:embed="rId8"/>
            <a:stretch>
              <a:fillRect t="-203584" b="-203424"/>
            </a:stretch>
          </a:blipFill>
        </p:spPr>
      </p:sp>
      <p:sp>
        <p:nvSpPr>
          <p:cNvPr id="9" name="Freeform 9"/>
          <p:cNvSpPr/>
          <p:nvPr/>
        </p:nvSpPr>
        <p:spPr>
          <a:xfrm flipH="1">
            <a:off x="4943039" y="1830297"/>
            <a:ext cx="13887695" cy="1585277"/>
          </a:xfrm>
          <a:custGeom>
            <a:avLst/>
            <a:gdLst/>
            <a:ahLst/>
            <a:cxnLst/>
            <a:rect l="l" t="t" r="r" b="b"/>
            <a:pathLst>
              <a:path w="13887695" h="1585277">
                <a:moveTo>
                  <a:pt x="13887696" y="0"/>
                </a:moveTo>
                <a:lnTo>
                  <a:pt x="0" y="0"/>
                </a:lnTo>
                <a:lnTo>
                  <a:pt x="0" y="1585277"/>
                </a:lnTo>
                <a:lnTo>
                  <a:pt x="13887696" y="1585277"/>
                </a:lnTo>
                <a:lnTo>
                  <a:pt x="13887696" y="0"/>
                </a:lnTo>
                <a:close/>
              </a:path>
            </a:pathLst>
          </a:custGeom>
          <a:blipFill>
            <a:blip r:embed="rId8"/>
            <a:stretch>
              <a:fillRect t="-203584" b="-203424"/>
            </a:stretch>
          </a:blipFill>
        </p:spPr>
      </p:sp>
      <p:sp>
        <p:nvSpPr>
          <p:cNvPr id="10" name="Freeform 10"/>
          <p:cNvSpPr/>
          <p:nvPr/>
        </p:nvSpPr>
        <p:spPr>
          <a:xfrm flipH="1">
            <a:off x="5055188" y="5235187"/>
            <a:ext cx="13800229" cy="1589914"/>
          </a:xfrm>
          <a:custGeom>
            <a:avLst/>
            <a:gdLst/>
            <a:ahLst/>
            <a:cxnLst/>
            <a:rect l="l" t="t" r="r" b="b"/>
            <a:pathLst>
              <a:path w="13800229" h="1589914">
                <a:moveTo>
                  <a:pt x="13800229" y="0"/>
                </a:moveTo>
                <a:lnTo>
                  <a:pt x="0" y="0"/>
                </a:lnTo>
                <a:lnTo>
                  <a:pt x="0" y="1589914"/>
                </a:lnTo>
                <a:lnTo>
                  <a:pt x="13800229" y="1589914"/>
                </a:lnTo>
                <a:lnTo>
                  <a:pt x="13800229" y="0"/>
                </a:lnTo>
                <a:close/>
              </a:path>
            </a:pathLst>
          </a:custGeom>
          <a:blipFill>
            <a:blip r:embed="rId9"/>
            <a:stretch>
              <a:fillRect l="-61652" t="-377052" b="-457774"/>
            </a:stretch>
          </a:blipFill>
        </p:spPr>
      </p:sp>
      <p:sp>
        <p:nvSpPr>
          <p:cNvPr id="11" name="Freeform 11"/>
          <p:cNvSpPr/>
          <p:nvPr/>
        </p:nvSpPr>
        <p:spPr>
          <a:xfrm>
            <a:off x="4943039" y="6897344"/>
            <a:ext cx="13912377" cy="1613867"/>
          </a:xfrm>
          <a:custGeom>
            <a:avLst/>
            <a:gdLst/>
            <a:ahLst/>
            <a:cxnLst/>
            <a:rect l="l" t="t" r="r" b="b"/>
            <a:pathLst>
              <a:path w="13912377" h="1613867">
                <a:moveTo>
                  <a:pt x="0" y="0"/>
                </a:moveTo>
                <a:lnTo>
                  <a:pt x="13912378" y="0"/>
                </a:lnTo>
                <a:lnTo>
                  <a:pt x="13912378" y="1613867"/>
                </a:lnTo>
                <a:lnTo>
                  <a:pt x="0" y="1613867"/>
                </a:lnTo>
                <a:lnTo>
                  <a:pt x="0" y="0"/>
                </a:lnTo>
                <a:close/>
              </a:path>
            </a:pathLst>
          </a:custGeom>
          <a:blipFill>
            <a:blip r:embed="rId10"/>
            <a:stretch>
              <a:fillRect t="-425665" r="-4603" b="-84136"/>
            </a:stretch>
          </a:blipFill>
        </p:spPr>
      </p:sp>
      <p:sp>
        <p:nvSpPr>
          <p:cNvPr id="12" name="Freeform 12"/>
          <p:cNvSpPr/>
          <p:nvPr/>
        </p:nvSpPr>
        <p:spPr>
          <a:xfrm flipH="1">
            <a:off x="4943039" y="8619922"/>
            <a:ext cx="13912377" cy="1485843"/>
          </a:xfrm>
          <a:custGeom>
            <a:avLst/>
            <a:gdLst/>
            <a:ahLst/>
            <a:cxnLst/>
            <a:rect l="l" t="t" r="r" b="b"/>
            <a:pathLst>
              <a:path w="13912377" h="1485843">
                <a:moveTo>
                  <a:pt x="13912378" y="0"/>
                </a:moveTo>
                <a:lnTo>
                  <a:pt x="0" y="0"/>
                </a:lnTo>
                <a:lnTo>
                  <a:pt x="0" y="1485843"/>
                </a:lnTo>
                <a:lnTo>
                  <a:pt x="13912378" y="1485843"/>
                </a:lnTo>
                <a:lnTo>
                  <a:pt x="13912378" y="0"/>
                </a:lnTo>
                <a:close/>
              </a:path>
            </a:pathLst>
          </a:custGeom>
          <a:blipFill>
            <a:blip r:embed="rId11"/>
            <a:stretch>
              <a:fillRect t="-796178" b="-508314"/>
            </a:stretch>
          </a:blipFill>
        </p:spPr>
      </p:sp>
      <p:sp>
        <p:nvSpPr>
          <p:cNvPr id="13" name="Freeform 13"/>
          <p:cNvSpPr/>
          <p:nvPr/>
        </p:nvSpPr>
        <p:spPr>
          <a:xfrm>
            <a:off x="4824635" y="1758054"/>
            <a:ext cx="13681660" cy="8347711"/>
          </a:xfrm>
          <a:custGeom>
            <a:avLst/>
            <a:gdLst/>
            <a:ahLst/>
            <a:cxnLst/>
            <a:rect l="l" t="t" r="r" b="b"/>
            <a:pathLst>
              <a:path w="13681660" h="8347711">
                <a:moveTo>
                  <a:pt x="0" y="0"/>
                </a:moveTo>
                <a:lnTo>
                  <a:pt x="13681660" y="0"/>
                </a:lnTo>
                <a:lnTo>
                  <a:pt x="13681660" y="8347711"/>
                </a:lnTo>
                <a:lnTo>
                  <a:pt x="0" y="8347711"/>
                </a:lnTo>
                <a:lnTo>
                  <a:pt x="0" y="0"/>
                </a:lnTo>
                <a:close/>
              </a:path>
            </a:pathLst>
          </a:custGeom>
          <a:blipFill>
            <a:blip r:embed="rId12">
              <a:alphaModFix amt="91000"/>
              <a:extLst>
                <a:ext uri="{96DAC541-7B7A-43D3-8B79-37D633B846F1}">
                  <asvg:svgBlip xmlns:asvg="http://schemas.microsoft.com/office/drawing/2016/SVG/main" r:embed="rId13"/>
                </a:ext>
              </a:extLst>
            </a:blip>
            <a:stretch>
              <a:fillRect l="-337" t="-64449"/>
            </a:stretch>
          </a:blipFill>
        </p:spPr>
      </p:sp>
      <p:grpSp>
        <p:nvGrpSpPr>
          <p:cNvPr id="14" name="Group 14"/>
          <p:cNvGrpSpPr/>
          <p:nvPr/>
        </p:nvGrpSpPr>
        <p:grpSpPr>
          <a:xfrm>
            <a:off x="6738774" y="1932471"/>
            <a:ext cx="4398779" cy="1332265"/>
            <a:chOff x="0" y="0"/>
            <a:chExt cx="5865038" cy="1776353"/>
          </a:xfrm>
        </p:grpSpPr>
        <p:sp>
          <p:nvSpPr>
            <p:cNvPr id="15" name="TextBox 15"/>
            <p:cNvSpPr txBox="1"/>
            <p:nvPr/>
          </p:nvSpPr>
          <p:spPr>
            <a:xfrm>
              <a:off x="0" y="951607"/>
              <a:ext cx="5865038" cy="824746"/>
            </a:xfrm>
            <a:prstGeom prst="rect">
              <a:avLst/>
            </a:prstGeom>
          </p:spPr>
          <p:txBody>
            <a:bodyPr lIns="0" tIns="0" rIns="0" bIns="0" rtlCol="0" anchor="t">
              <a:spAutoFit/>
            </a:bodyPr>
            <a:lstStyle/>
            <a:p>
              <a:pPr algn="ctr">
                <a:lnSpc>
                  <a:spcPts val="2523"/>
                </a:lnSpc>
              </a:pPr>
              <a:r>
                <a:rPr lang="en-US" sz="2085">
                  <a:solidFill>
                    <a:srgbClr val="000000"/>
                  </a:solidFill>
                  <a:latin typeface="Roboto Bold"/>
                </a:rPr>
                <a:t>covers the application fee when applying to rent an apartment</a:t>
              </a:r>
            </a:p>
          </p:txBody>
        </p:sp>
        <p:sp>
          <p:nvSpPr>
            <p:cNvPr id="16" name="TextBox 16"/>
            <p:cNvSpPr txBox="1"/>
            <p:nvPr/>
          </p:nvSpPr>
          <p:spPr>
            <a:xfrm>
              <a:off x="75064" y="-85725"/>
              <a:ext cx="5714911" cy="991169"/>
            </a:xfrm>
            <a:prstGeom prst="rect">
              <a:avLst/>
            </a:prstGeom>
          </p:spPr>
          <p:txBody>
            <a:bodyPr lIns="0" tIns="0" rIns="0" bIns="0" rtlCol="0" anchor="t">
              <a:spAutoFit/>
            </a:bodyPr>
            <a:lstStyle/>
            <a:p>
              <a:pPr algn="ctr">
                <a:lnSpc>
                  <a:spcPts val="6371"/>
                </a:lnSpc>
              </a:pPr>
              <a:r>
                <a:rPr lang="en-US" sz="4550">
                  <a:solidFill>
                    <a:srgbClr val="000000"/>
                  </a:solidFill>
                  <a:latin typeface="League Gothic"/>
                </a:rPr>
                <a:t>$25 GIFT</a:t>
              </a:r>
            </a:p>
          </p:txBody>
        </p:sp>
      </p:grpSp>
      <p:grpSp>
        <p:nvGrpSpPr>
          <p:cNvPr id="17" name="Group 17"/>
          <p:cNvGrpSpPr/>
          <p:nvPr/>
        </p:nvGrpSpPr>
        <p:grpSpPr>
          <a:xfrm>
            <a:off x="6307658" y="3760548"/>
            <a:ext cx="5261011" cy="1239850"/>
            <a:chOff x="0" y="0"/>
            <a:chExt cx="7014681" cy="1653133"/>
          </a:xfrm>
        </p:grpSpPr>
        <p:sp>
          <p:nvSpPr>
            <p:cNvPr id="18" name="TextBox 18"/>
            <p:cNvSpPr txBox="1"/>
            <p:nvPr/>
          </p:nvSpPr>
          <p:spPr>
            <a:xfrm>
              <a:off x="0" y="828388"/>
              <a:ext cx="7014681" cy="824746"/>
            </a:xfrm>
            <a:prstGeom prst="rect">
              <a:avLst/>
            </a:prstGeom>
          </p:spPr>
          <p:txBody>
            <a:bodyPr lIns="0" tIns="0" rIns="0" bIns="0" rtlCol="0" anchor="t">
              <a:spAutoFit/>
            </a:bodyPr>
            <a:lstStyle/>
            <a:p>
              <a:pPr algn="ctr">
                <a:lnSpc>
                  <a:spcPts val="2523"/>
                </a:lnSpc>
              </a:pPr>
              <a:r>
                <a:rPr lang="en-US" sz="2085">
                  <a:solidFill>
                    <a:srgbClr val="000000"/>
                  </a:solidFill>
                  <a:latin typeface="Roboto Bold"/>
                </a:rPr>
                <a:t>provide food for a classroom of students during good food education</a:t>
              </a:r>
            </a:p>
          </p:txBody>
        </p:sp>
        <p:sp>
          <p:nvSpPr>
            <p:cNvPr id="19" name="TextBox 19"/>
            <p:cNvSpPr txBox="1"/>
            <p:nvPr/>
          </p:nvSpPr>
          <p:spPr>
            <a:xfrm>
              <a:off x="407386" y="-85725"/>
              <a:ext cx="6301318" cy="991169"/>
            </a:xfrm>
            <a:prstGeom prst="rect">
              <a:avLst/>
            </a:prstGeom>
          </p:spPr>
          <p:txBody>
            <a:bodyPr lIns="0" tIns="0" rIns="0" bIns="0" rtlCol="0" anchor="t">
              <a:spAutoFit/>
            </a:bodyPr>
            <a:lstStyle/>
            <a:p>
              <a:pPr algn="ctr">
                <a:lnSpc>
                  <a:spcPts val="6371"/>
                </a:lnSpc>
              </a:pPr>
              <a:r>
                <a:rPr lang="en-US" sz="4550">
                  <a:solidFill>
                    <a:srgbClr val="000000"/>
                  </a:solidFill>
                  <a:latin typeface="League Gothic"/>
                </a:rPr>
                <a:t>$50 GIFT</a:t>
              </a:r>
            </a:p>
          </p:txBody>
        </p:sp>
      </p:grpSp>
      <p:grpSp>
        <p:nvGrpSpPr>
          <p:cNvPr id="20" name="Group 20"/>
          <p:cNvGrpSpPr/>
          <p:nvPr/>
        </p:nvGrpSpPr>
        <p:grpSpPr>
          <a:xfrm>
            <a:off x="5392800" y="6951526"/>
            <a:ext cx="7090726" cy="1613867"/>
            <a:chOff x="0" y="0"/>
            <a:chExt cx="9454302" cy="2151823"/>
          </a:xfrm>
        </p:grpSpPr>
        <p:sp>
          <p:nvSpPr>
            <p:cNvPr id="21" name="TextBox 21"/>
            <p:cNvSpPr txBox="1"/>
            <p:nvPr/>
          </p:nvSpPr>
          <p:spPr>
            <a:xfrm>
              <a:off x="0" y="917701"/>
              <a:ext cx="9454302" cy="1234122"/>
            </a:xfrm>
            <a:prstGeom prst="rect">
              <a:avLst/>
            </a:prstGeom>
          </p:spPr>
          <p:txBody>
            <a:bodyPr lIns="0" tIns="0" rIns="0" bIns="0" rtlCol="0" anchor="t">
              <a:spAutoFit/>
            </a:bodyPr>
            <a:lstStyle/>
            <a:p>
              <a:pPr algn="ctr">
                <a:lnSpc>
                  <a:spcPts val="2523"/>
                </a:lnSpc>
              </a:pPr>
              <a:r>
                <a:rPr lang="en-US" sz="2085">
                  <a:solidFill>
                    <a:srgbClr val="000000"/>
                  </a:solidFill>
                  <a:latin typeface="Roboto Bold"/>
                </a:rPr>
                <a:t>covers the cost of two (2) 1-hour budget and credit counseling sessions complete with an action plan, realistic budget, and follow-up</a:t>
              </a:r>
            </a:p>
          </p:txBody>
        </p:sp>
        <p:sp>
          <p:nvSpPr>
            <p:cNvPr id="22" name="TextBox 22"/>
            <p:cNvSpPr txBox="1"/>
            <p:nvPr/>
          </p:nvSpPr>
          <p:spPr>
            <a:xfrm>
              <a:off x="560962" y="-85725"/>
              <a:ext cx="8332379" cy="991169"/>
            </a:xfrm>
            <a:prstGeom prst="rect">
              <a:avLst/>
            </a:prstGeom>
          </p:spPr>
          <p:txBody>
            <a:bodyPr lIns="0" tIns="0" rIns="0" bIns="0" rtlCol="0" anchor="t">
              <a:spAutoFit/>
            </a:bodyPr>
            <a:lstStyle/>
            <a:p>
              <a:pPr algn="ctr">
                <a:lnSpc>
                  <a:spcPts val="6371"/>
                </a:lnSpc>
              </a:pPr>
              <a:r>
                <a:rPr lang="en-US" sz="4550">
                  <a:solidFill>
                    <a:srgbClr val="000000"/>
                  </a:solidFill>
                  <a:latin typeface="League Gothic"/>
                </a:rPr>
                <a:t>$250 GIFT</a:t>
              </a:r>
            </a:p>
          </p:txBody>
        </p:sp>
      </p:grpSp>
      <p:grpSp>
        <p:nvGrpSpPr>
          <p:cNvPr id="23" name="Group 23"/>
          <p:cNvGrpSpPr/>
          <p:nvPr/>
        </p:nvGrpSpPr>
        <p:grpSpPr>
          <a:xfrm>
            <a:off x="6439704" y="5393096"/>
            <a:ext cx="5239498" cy="1290498"/>
            <a:chOff x="0" y="0"/>
            <a:chExt cx="6985997" cy="1720664"/>
          </a:xfrm>
        </p:grpSpPr>
        <p:sp>
          <p:nvSpPr>
            <p:cNvPr id="24" name="TextBox 24"/>
            <p:cNvSpPr txBox="1"/>
            <p:nvPr/>
          </p:nvSpPr>
          <p:spPr>
            <a:xfrm>
              <a:off x="0" y="895919"/>
              <a:ext cx="6723101" cy="824746"/>
            </a:xfrm>
            <a:prstGeom prst="rect">
              <a:avLst/>
            </a:prstGeom>
          </p:spPr>
          <p:txBody>
            <a:bodyPr lIns="0" tIns="0" rIns="0" bIns="0" rtlCol="0" anchor="t">
              <a:spAutoFit/>
            </a:bodyPr>
            <a:lstStyle/>
            <a:p>
              <a:pPr algn="ctr">
                <a:lnSpc>
                  <a:spcPts val="2523"/>
                </a:lnSpc>
              </a:pPr>
              <a:r>
                <a:rPr lang="en-US" sz="2085">
                  <a:solidFill>
                    <a:srgbClr val="000000"/>
                  </a:solidFill>
                  <a:latin typeface="Roboto Bold"/>
                </a:rPr>
                <a:t>provide a family of four with childcare co-payments for one month </a:t>
              </a:r>
            </a:p>
          </p:txBody>
        </p:sp>
        <p:sp>
          <p:nvSpPr>
            <p:cNvPr id="25" name="TextBox 25"/>
            <p:cNvSpPr txBox="1"/>
            <p:nvPr/>
          </p:nvSpPr>
          <p:spPr>
            <a:xfrm>
              <a:off x="79196" y="-85725"/>
              <a:ext cx="6906801" cy="991169"/>
            </a:xfrm>
            <a:prstGeom prst="rect">
              <a:avLst/>
            </a:prstGeom>
          </p:spPr>
          <p:txBody>
            <a:bodyPr lIns="0" tIns="0" rIns="0" bIns="0" rtlCol="0" anchor="t">
              <a:spAutoFit/>
            </a:bodyPr>
            <a:lstStyle/>
            <a:p>
              <a:pPr algn="ctr">
                <a:lnSpc>
                  <a:spcPts val="6371"/>
                </a:lnSpc>
              </a:pPr>
              <a:r>
                <a:rPr lang="en-US" sz="4550">
                  <a:solidFill>
                    <a:srgbClr val="000000"/>
                  </a:solidFill>
                  <a:latin typeface="League Gothic"/>
                </a:rPr>
                <a:t>$100 GIFT</a:t>
              </a:r>
            </a:p>
          </p:txBody>
        </p:sp>
      </p:grpSp>
      <p:grpSp>
        <p:nvGrpSpPr>
          <p:cNvPr id="26" name="Group 26"/>
          <p:cNvGrpSpPr/>
          <p:nvPr/>
        </p:nvGrpSpPr>
        <p:grpSpPr>
          <a:xfrm>
            <a:off x="5423026" y="8709633"/>
            <a:ext cx="7030275" cy="1306421"/>
            <a:chOff x="0" y="0"/>
            <a:chExt cx="9373700" cy="1741895"/>
          </a:xfrm>
        </p:grpSpPr>
        <p:sp>
          <p:nvSpPr>
            <p:cNvPr id="27" name="TextBox 27"/>
            <p:cNvSpPr txBox="1"/>
            <p:nvPr/>
          </p:nvSpPr>
          <p:spPr>
            <a:xfrm>
              <a:off x="0" y="955626"/>
              <a:ext cx="9240472" cy="786269"/>
            </a:xfrm>
            <a:prstGeom prst="rect">
              <a:avLst/>
            </a:prstGeom>
          </p:spPr>
          <p:txBody>
            <a:bodyPr lIns="0" tIns="0" rIns="0" bIns="0" rtlCol="0" anchor="t">
              <a:spAutoFit/>
            </a:bodyPr>
            <a:lstStyle/>
            <a:p>
              <a:pPr algn="ctr">
                <a:lnSpc>
                  <a:spcPts val="2409"/>
                </a:lnSpc>
              </a:pPr>
              <a:r>
                <a:rPr lang="en-US" sz="1990">
                  <a:solidFill>
                    <a:srgbClr val="000000"/>
                  </a:solidFill>
                  <a:latin typeface="Roboto Bold"/>
                </a:rPr>
                <a:t>provides advocacy services for a child that has been found to be in need of protection and services for three months</a:t>
              </a:r>
            </a:p>
          </p:txBody>
        </p:sp>
        <p:sp>
          <p:nvSpPr>
            <p:cNvPr id="28" name="TextBox 28"/>
            <p:cNvSpPr txBox="1"/>
            <p:nvPr/>
          </p:nvSpPr>
          <p:spPr>
            <a:xfrm>
              <a:off x="343576" y="-85725"/>
              <a:ext cx="9030124" cy="991169"/>
            </a:xfrm>
            <a:prstGeom prst="rect">
              <a:avLst/>
            </a:prstGeom>
          </p:spPr>
          <p:txBody>
            <a:bodyPr lIns="0" tIns="0" rIns="0" bIns="0" rtlCol="0" anchor="t">
              <a:spAutoFit/>
            </a:bodyPr>
            <a:lstStyle/>
            <a:p>
              <a:pPr algn="ctr">
                <a:lnSpc>
                  <a:spcPts val="6371"/>
                </a:lnSpc>
              </a:pPr>
              <a:r>
                <a:rPr lang="en-US" sz="4550">
                  <a:solidFill>
                    <a:srgbClr val="000000"/>
                  </a:solidFill>
                  <a:latin typeface="League Gothic"/>
                </a:rPr>
                <a:t>$500 GIFT</a:t>
              </a:r>
            </a:p>
          </p:txBody>
        </p:sp>
      </p:grpSp>
      <p:sp>
        <p:nvSpPr>
          <p:cNvPr id="29" name="TextBox 29"/>
          <p:cNvSpPr txBox="1"/>
          <p:nvPr/>
        </p:nvSpPr>
        <p:spPr>
          <a:xfrm>
            <a:off x="627152" y="2301390"/>
            <a:ext cx="4197483" cy="7061454"/>
          </a:xfrm>
          <a:prstGeom prst="rect">
            <a:avLst/>
          </a:prstGeom>
        </p:spPr>
        <p:txBody>
          <a:bodyPr lIns="0" tIns="0" rIns="0" bIns="0" rtlCol="0" anchor="t">
            <a:spAutoFit/>
          </a:bodyPr>
          <a:lstStyle/>
          <a:p>
            <a:pPr algn="ctr">
              <a:lnSpc>
                <a:spcPts val="3107"/>
              </a:lnSpc>
            </a:pPr>
            <a:r>
              <a:rPr lang="en-US" sz="2799">
                <a:solidFill>
                  <a:srgbClr val="000000"/>
                </a:solidFill>
                <a:latin typeface="Roboto Bold"/>
              </a:rPr>
              <a:t>With one gift, you help more than 44,000 people in Sheboygan County. </a:t>
            </a:r>
          </a:p>
          <a:p>
            <a:pPr algn="ctr">
              <a:lnSpc>
                <a:spcPts val="3107"/>
              </a:lnSpc>
            </a:pPr>
            <a:endParaRPr lang="en-US" sz="2799">
              <a:solidFill>
                <a:srgbClr val="000000"/>
              </a:solidFill>
              <a:latin typeface="Roboto Bold"/>
            </a:endParaRPr>
          </a:p>
          <a:p>
            <a:pPr algn="ctr">
              <a:lnSpc>
                <a:spcPts val="3107"/>
              </a:lnSpc>
            </a:pPr>
            <a:r>
              <a:rPr lang="en-US" sz="2799">
                <a:solidFill>
                  <a:srgbClr val="000000"/>
                </a:solidFill>
                <a:latin typeface="Roboto"/>
              </a:rPr>
              <a:t>United Way of Sheboygan County does what no single organization can do alone: Tackles the most pressing needs in our community by focusing on the building blocks of success; education, health, financial stability, and basic needs.</a:t>
            </a:r>
          </a:p>
          <a:p>
            <a:pPr algn="ctr">
              <a:lnSpc>
                <a:spcPts val="3107"/>
              </a:lnSpc>
            </a:pPr>
            <a:endParaRPr lang="en-US" sz="2799">
              <a:solidFill>
                <a:srgbClr val="000000"/>
              </a:solidFill>
              <a:latin typeface="Roboto"/>
            </a:endParaRPr>
          </a:p>
          <a:p>
            <a:pPr algn="ctr">
              <a:lnSpc>
                <a:spcPts val="3107"/>
              </a:lnSpc>
            </a:pPr>
            <a:r>
              <a:rPr lang="en-US" sz="2799">
                <a:solidFill>
                  <a:srgbClr val="000000"/>
                </a:solidFill>
                <a:latin typeface="Roboto Bold"/>
              </a:rPr>
              <a:t>This change cannot happen alone. Our community needs YOU.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839307">
            <a:off x="-12286016" y="-15483149"/>
            <a:ext cx="33727440" cy="33727440"/>
            <a:chOff x="0" y="0"/>
            <a:chExt cx="44969920" cy="44969920"/>
          </a:xfrm>
        </p:grpSpPr>
        <p:sp>
          <p:nvSpPr>
            <p:cNvPr id="3" name="Freeform 3"/>
            <p:cNvSpPr/>
            <p:nvPr/>
          </p:nvSpPr>
          <p:spPr>
            <a:xfrm>
              <a:off x="3154338" y="3154338"/>
              <a:ext cx="38661244" cy="38661244"/>
            </a:xfrm>
            <a:custGeom>
              <a:avLst/>
              <a:gdLst/>
              <a:ahLst/>
              <a:cxnLst/>
              <a:rect l="l" t="t" r="r" b="b"/>
              <a:pathLst>
                <a:path w="38661244" h="38661244">
                  <a:moveTo>
                    <a:pt x="0" y="0"/>
                  </a:moveTo>
                  <a:lnTo>
                    <a:pt x="38661244" y="0"/>
                  </a:lnTo>
                  <a:lnTo>
                    <a:pt x="38661244" y="38661244"/>
                  </a:lnTo>
                  <a:lnTo>
                    <a:pt x="0" y="38661244"/>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4" name="Freeform 4"/>
            <p:cNvSpPr/>
            <p:nvPr/>
          </p:nvSpPr>
          <p:spPr>
            <a:xfrm rot="620097">
              <a:off x="3154338" y="3154338"/>
              <a:ext cx="38661244" cy="38661244"/>
            </a:xfrm>
            <a:custGeom>
              <a:avLst/>
              <a:gdLst/>
              <a:ahLst/>
              <a:cxnLst/>
              <a:rect l="l" t="t" r="r" b="b"/>
              <a:pathLst>
                <a:path w="38661244" h="38661244">
                  <a:moveTo>
                    <a:pt x="0" y="0"/>
                  </a:moveTo>
                  <a:lnTo>
                    <a:pt x="38661244" y="0"/>
                  </a:lnTo>
                  <a:lnTo>
                    <a:pt x="38661244" y="38661244"/>
                  </a:lnTo>
                  <a:lnTo>
                    <a:pt x="0" y="38661244"/>
                  </a:lnTo>
                  <a:lnTo>
                    <a:pt x="0" y="0"/>
                  </a:lnTo>
                  <a:close/>
                </a:path>
              </a:pathLst>
            </a:custGeom>
            <a:blipFill>
              <a:blip r:embed="rId4">
                <a:alphaModFix amt="7999"/>
                <a:extLst>
                  <a:ext uri="{96DAC541-7B7A-43D3-8B79-37D633B846F1}">
                    <asvg:svgBlip xmlns:asvg="http://schemas.microsoft.com/office/drawing/2016/SVG/main" r:embed="rId5"/>
                  </a:ext>
                </a:extLst>
              </a:blip>
              <a:stretch>
                <a:fillRect/>
              </a:stretch>
            </a:blipFill>
          </p:spPr>
        </p:sp>
      </p:grpSp>
      <p:grpSp>
        <p:nvGrpSpPr>
          <p:cNvPr id="5" name="Group 5"/>
          <p:cNvGrpSpPr/>
          <p:nvPr/>
        </p:nvGrpSpPr>
        <p:grpSpPr>
          <a:xfrm>
            <a:off x="490418" y="8699999"/>
            <a:ext cx="5098943" cy="1050850"/>
            <a:chOff x="0" y="0"/>
            <a:chExt cx="6798590" cy="1401134"/>
          </a:xfrm>
        </p:grpSpPr>
        <p:sp>
          <p:nvSpPr>
            <p:cNvPr id="6" name="Freeform 6"/>
            <p:cNvSpPr/>
            <p:nvPr/>
          </p:nvSpPr>
          <p:spPr>
            <a:xfrm>
              <a:off x="0" y="0"/>
              <a:ext cx="2963193" cy="1401134"/>
            </a:xfrm>
            <a:custGeom>
              <a:avLst/>
              <a:gdLst/>
              <a:ahLst/>
              <a:cxnLst/>
              <a:rect l="l" t="t" r="r" b="b"/>
              <a:pathLst>
                <a:path w="2963193" h="1401134">
                  <a:moveTo>
                    <a:pt x="0" y="0"/>
                  </a:moveTo>
                  <a:lnTo>
                    <a:pt x="2963193" y="0"/>
                  </a:lnTo>
                  <a:lnTo>
                    <a:pt x="2963193" y="1401134"/>
                  </a:lnTo>
                  <a:lnTo>
                    <a:pt x="0" y="1401134"/>
                  </a:lnTo>
                  <a:lnTo>
                    <a:pt x="0" y="0"/>
                  </a:lnTo>
                  <a:close/>
                </a:path>
              </a:pathLst>
            </a:custGeom>
            <a:blipFill>
              <a:blip r:embed="rId6"/>
              <a:stretch>
                <a:fillRect b="-59348"/>
              </a:stretch>
            </a:blipFill>
          </p:spPr>
        </p:sp>
        <p:sp>
          <p:nvSpPr>
            <p:cNvPr id="7" name="Freeform 7"/>
            <p:cNvSpPr/>
            <p:nvPr/>
          </p:nvSpPr>
          <p:spPr>
            <a:xfrm>
              <a:off x="2963193" y="171824"/>
              <a:ext cx="3835397" cy="1115154"/>
            </a:xfrm>
            <a:custGeom>
              <a:avLst/>
              <a:gdLst/>
              <a:ahLst/>
              <a:cxnLst/>
              <a:rect l="l" t="t" r="r" b="b"/>
              <a:pathLst>
                <a:path w="3835397" h="1115154">
                  <a:moveTo>
                    <a:pt x="0" y="0"/>
                  </a:moveTo>
                  <a:lnTo>
                    <a:pt x="3835397" y="0"/>
                  </a:lnTo>
                  <a:lnTo>
                    <a:pt x="3835397" y="1115154"/>
                  </a:lnTo>
                  <a:lnTo>
                    <a:pt x="0" y="1115154"/>
                  </a:lnTo>
                  <a:lnTo>
                    <a:pt x="0" y="0"/>
                  </a:lnTo>
                  <a:close/>
                </a:path>
              </a:pathLst>
            </a:custGeom>
            <a:blipFill>
              <a:blip r:embed="rId7"/>
              <a:stretch>
                <a:fillRect t="-219939" r="-23209"/>
              </a:stretch>
            </a:blipFill>
          </p:spPr>
        </p:sp>
      </p:grpSp>
      <p:sp>
        <p:nvSpPr>
          <p:cNvPr id="8" name="TextBox 8"/>
          <p:cNvSpPr txBox="1"/>
          <p:nvPr/>
        </p:nvSpPr>
        <p:spPr>
          <a:xfrm>
            <a:off x="7973539" y="8533769"/>
            <a:ext cx="9743458" cy="1217080"/>
          </a:xfrm>
          <a:prstGeom prst="rect">
            <a:avLst/>
          </a:prstGeom>
        </p:spPr>
        <p:txBody>
          <a:bodyPr lIns="0" tIns="0" rIns="0" bIns="0" rtlCol="0" anchor="t">
            <a:spAutoFit/>
          </a:bodyPr>
          <a:lstStyle/>
          <a:p>
            <a:pPr>
              <a:lnSpc>
                <a:spcPts val="9809"/>
              </a:lnSpc>
            </a:pPr>
            <a:r>
              <a:rPr lang="en-US" sz="7007" u="sng">
                <a:solidFill>
                  <a:srgbClr val="000000"/>
                </a:solidFill>
                <a:latin typeface="Roboto Bold"/>
                <a:hlinkClick r:id="rId8" tooltip="http://www.uwofsc.org/getinvolved"/>
              </a:rPr>
              <a:t>uwofsc.org/getinvolved</a:t>
            </a:r>
          </a:p>
        </p:txBody>
      </p:sp>
      <p:sp>
        <p:nvSpPr>
          <p:cNvPr id="9" name="TextBox 9"/>
          <p:cNvSpPr txBox="1"/>
          <p:nvPr/>
        </p:nvSpPr>
        <p:spPr>
          <a:xfrm>
            <a:off x="4577704" y="2231615"/>
            <a:ext cx="9132593" cy="1102758"/>
          </a:xfrm>
          <a:prstGeom prst="rect">
            <a:avLst/>
          </a:prstGeom>
        </p:spPr>
        <p:txBody>
          <a:bodyPr lIns="0" tIns="0" rIns="0" bIns="0" rtlCol="0" anchor="t">
            <a:spAutoFit/>
          </a:bodyPr>
          <a:lstStyle/>
          <a:p>
            <a:pPr algn="ctr">
              <a:lnSpc>
                <a:spcPts val="9043"/>
              </a:lnSpc>
            </a:pPr>
            <a:r>
              <a:rPr lang="en-US" sz="6459">
                <a:solidFill>
                  <a:srgbClr val="000000"/>
                </a:solidFill>
                <a:latin typeface="League Gothic Italics"/>
              </a:rPr>
              <a:t>Looking for more ways to get involved?</a:t>
            </a:r>
          </a:p>
        </p:txBody>
      </p:sp>
      <p:grpSp>
        <p:nvGrpSpPr>
          <p:cNvPr id="10" name="Group 10"/>
          <p:cNvGrpSpPr/>
          <p:nvPr/>
        </p:nvGrpSpPr>
        <p:grpSpPr>
          <a:xfrm>
            <a:off x="1028700" y="3453741"/>
            <a:ext cx="16230600" cy="4949134"/>
            <a:chOff x="0" y="0"/>
            <a:chExt cx="21640800" cy="6598846"/>
          </a:xfrm>
        </p:grpSpPr>
        <p:sp>
          <p:nvSpPr>
            <p:cNvPr id="11" name="TextBox 11"/>
            <p:cNvSpPr txBox="1"/>
            <p:nvPr/>
          </p:nvSpPr>
          <p:spPr>
            <a:xfrm>
              <a:off x="0" y="1169590"/>
              <a:ext cx="10615011" cy="1369184"/>
            </a:xfrm>
            <a:prstGeom prst="rect">
              <a:avLst/>
            </a:prstGeom>
          </p:spPr>
          <p:txBody>
            <a:bodyPr lIns="0" tIns="0" rIns="0" bIns="0" rtlCol="0" anchor="t">
              <a:spAutoFit/>
            </a:bodyPr>
            <a:lstStyle/>
            <a:p>
              <a:pPr algn="ctr">
                <a:lnSpc>
                  <a:spcPts val="8762"/>
                </a:lnSpc>
              </a:pPr>
              <a:r>
                <a:rPr lang="en-US" sz="6259">
                  <a:solidFill>
                    <a:srgbClr val="FF443B"/>
                  </a:solidFill>
                  <a:latin typeface="Roboto Bold"/>
                </a:rPr>
                <a:t>Volunteer Year-round</a:t>
              </a:r>
            </a:p>
          </p:txBody>
        </p:sp>
        <p:sp>
          <p:nvSpPr>
            <p:cNvPr id="12" name="TextBox 12"/>
            <p:cNvSpPr txBox="1"/>
            <p:nvPr/>
          </p:nvSpPr>
          <p:spPr>
            <a:xfrm>
              <a:off x="8595989" y="5235815"/>
              <a:ext cx="10615011" cy="1363031"/>
            </a:xfrm>
            <a:prstGeom prst="rect">
              <a:avLst/>
            </a:prstGeom>
          </p:spPr>
          <p:txBody>
            <a:bodyPr lIns="0" tIns="0" rIns="0" bIns="0" rtlCol="0" anchor="t">
              <a:spAutoFit/>
            </a:bodyPr>
            <a:lstStyle/>
            <a:p>
              <a:pPr algn="ctr">
                <a:lnSpc>
                  <a:spcPts val="8762"/>
                </a:lnSpc>
              </a:pPr>
              <a:r>
                <a:rPr lang="en-US" sz="6259">
                  <a:solidFill>
                    <a:srgbClr val="CB6CE6"/>
                  </a:solidFill>
                  <a:latin typeface="Roboto Bold"/>
                </a:rPr>
                <a:t>Join a Committee</a:t>
              </a:r>
            </a:p>
          </p:txBody>
        </p:sp>
        <p:sp>
          <p:nvSpPr>
            <p:cNvPr id="13" name="TextBox 13"/>
            <p:cNvSpPr txBox="1"/>
            <p:nvPr/>
          </p:nvSpPr>
          <p:spPr>
            <a:xfrm>
              <a:off x="5395351" y="5215999"/>
              <a:ext cx="3834385" cy="1363031"/>
            </a:xfrm>
            <a:prstGeom prst="rect">
              <a:avLst/>
            </a:prstGeom>
          </p:spPr>
          <p:txBody>
            <a:bodyPr lIns="0" tIns="0" rIns="0" bIns="0" rtlCol="0" anchor="t">
              <a:spAutoFit/>
            </a:bodyPr>
            <a:lstStyle/>
            <a:p>
              <a:pPr algn="ctr">
                <a:lnSpc>
                  <a:spcPts val="8762"/>
                </a:lnSpc>
              </a:pPr>
              <a:r>
                <a:rPr lang="en-US" sz="6259">
                  <a:solidFill>
                    <a:srgbClr val="005191"/>
                  </a:solidFill>
                  <a:latin typeface="Roboto Bold"/>
                </a:rPr>
                <a:t>Donate</a:t>
              </a:r>
            </a:p>
          </p:txBody>
        </p:sp>
        <p:sp>
          <p:nvSpPr>
            <p:cNvPr id="14" name="TextBox 14"/>
            <p:cNvSpPr txBox="1"/>
            <p:nvPr/>
          </p:nvSpPr>
          <p:spPr>
            <a:xfrm>
              <a:off x="3595981" y="-123825"/>
              <a:ext cx="13913593" cy="1363031"/>
            </a:xfrm>
            <a:prstGeom prst="rect">
              <a:avLst/>
            </a:prstGeom>
          </p:spPr>
          <p:txBody>
            <a:bodyPr lIns="0" tIns="0" rIns="0" bIns="0" rtlCol="0" anchor="t">
              <a:spAutoFit/>
            </a:bodyPr>
            <a:lstStyle/>
            <a:p>
              <a:pPr algn="ctr">
                <a:lnSpc>
                  <a:spcPts val="8762"/>
                </a:lnSpc>
              </a:pPr>
              <a:r>
                <a:rPr lang="en-US" sz="6259">
                  <a:solidFill>
                    <a:srgbClr val="FF914D"/>
                  </a:solidFill>
                  <a:latin typeface="Roboto Bold"/>
                </a:rPr>
                <a:t>Attend an upcoming event</a:t>
              </a:r>
            </a:p>
          </p:txBody>
        </p:sp>
        <p:sp>
          <p:nvSpPr>
            <p:cNvPr id="15" name="TextBox 15"/>
            <p:cNvSpPr txBox="1"/>
            <p:nvPr/>
          </p:nvSpPr>
          <p:spPr>
            <a:xfrm>
              <a:off x="3916526" y="2469157"/>
              <a:ext cx="14672209" cy="2836274"/>
            </a:xfrm>
            <a:prstGeom prst="rect">
              <a:avLst/>
            </a:prstGeom>
          </p:spPr>
          <p:txBody>
            <a:bodyPr lIns="0" tIns="0" rIns="0" bIns="0" rtlCol="0" anchor="t">
              <a:spAutoFit/>
            </a:bodyPr>
            <a:lstStyle/>
            <a:p>
              <a:pPr algn="ctr">
                <a:lnSpc>
                  <a:spcPts val="8762"/>
                </a:lnSpc>
              </a:pPr>
              <a:r>
                <a:rPr lang="en-US" sz="6259">
                  <a:solidFill>
                    <a:srgbClr val="005191"/>
                  </a:solidFill>
                  <a:latin typeface="Roboto Bold"/>
                </a:rPr>
                <a:t>Invite others to give with you        </a:t>
              </a:r>
              <a:r>
                <a:rPr lang="en-US" sz="6259">
                  <a:solidFill>
                    <a:srgbClr val="008037"/>
                  </a:solidFill>
                  <a:latin typeface="Roboto Bold"/>
                </a:rPr>
                <a:t>Give to a Wish List</a:t>
              </a:r>
            </a:p>
          </p:txBody>
        </p:sp>
        <p:sp>
          <p:nvSpPr>
            <p:cNvPr id="16" name="TextBox 16"/>
            <p:cNvSpPr txBox="1"/>
            <p:nvPr/>
          </p:nvSpPr>
          <p:spPr>
            <a:xfrm>
              <a:off x="11025789" y="1152119"/>
              <a:ext cx="10615011" cy="1363031"/>
            </a:xfrm>
            <a:prstGeom prst="rect">
              <a:avLst/>
            </a:prstGeom>
          </p:spPr>
          <p:txBody>
            <a:bodyPr lIns="0" tIns="0" rIns="0" bIns="0" rtlCol="0" anchor="t">
              <a:spAutoFit/>
            </a:bodyPr>
            <a:lstStyle/>
            <a:p>
              <a:pPr algn="ctr">
                <a:lnSpc>
                  <a:spcPts val="8762"/>
                </a:lnSpc>
              </a:pPr>
              <a:r>
                <a:rPr lang="en-US" sz="6259">
                  <a:solidFill>
                    <a:srgbClr val="6BDD99"/>
                  </a:solidFill>
                  <a:latin typeface="Roboto Bold"/>
                </a:rPr>
                <a:t>Host a Donation Drive</a:t>
              </a:r>
            </a:p>
          </p:txBody>
        </p:sp>
      </p:grpSp>
      <p:grpSp>
        <p:nvGrpSpPr>
          <p:cNvPr id="17" name="Group 17"/>
          <p:cNvGrpSpPr/>
          <p:nvPr/>
        </p:nvGrpSpPr>
        <p:grpSpPr>
          <a:xfrm>
            <a:off x="919511" y="-183388"/>
            <a:ext cx="16448978" cy="3127918"/>
            <a:chOff x="0" y="0"/>
            <a:chExt cx="21931971" cy="4170557"/>
          </a:xfrm>
        </p:grpSpPr>
        <p:sp>
          <p:nvSpPr>
            <p:cNvPr id="18" name="TextBox 18"/>
            <p:cNvSpPr txBox="1"/>
            <p:nvPr/>
          </p:nvSpPr>
          <p:spPr>
            <a:xfrm>
              <a:off x="0" y="1094783"/>
              <a:ext cx="21931971" cy="2529014"/>
            </a:xfrm>
            <a:prstGeom prst="rect">
              <a:avLst/>
            </a:prstGeom>
          </p:spPr>
          <p:txBody>
            <a:bodyPr lIns="0" tIns="0" rIns="0" bIns="0" rtlCol="0" anchor="t">
              <a:spAutoFit/>
            </a:bodyPr>
            <a:lstStyle/>
            <a:p>
              <a:pPr algn="ctr">
                <a:lnSpc>
                  <a:spcPts val="15222"/>
                </a:lnSpc>
              </a:pPr>
              <a:r>
                <a:rPr lang="en-US" sz="12081">
                  <a:solidFill>
                    <a:srgbClr val="FFFFFF"/>
                  </a:solidFill>
                  <a:latin typeface="Archivo Black"/>
                </a:rPr>
                <a:t>HOPE    ACTION</a:t>
              </a:r>
            </a:p>
          </p:txBody>
        </p:sp>
        <p:sp>
          <p:nvSpPr>
            <p:cNvPr id="19" name="TextBox 19"/>
            <p:cNvSpPr txBox="1"/>
            <p:nvPr/>
          </p:nvSpPr>
          <p:spPr>
            <a:xfrm rot="-1060074">
              <a:off x="7116201" y="568734"/>
              <a:ext cx="4687231" cy="2960220"/>
            </a:xfrm>
            <a:prstGeom prst="rect">
              <a:avLst/>
            </a:prstGeom>
          </p:spPr>
          <p:txBody>
            <a:bodyPr lIns="0" tIns="0" rIns="0" bIns="0" rtlCol="0" anchor="t">
              <a:spAutoFit/>
            </a:bodyPr>
            <a:lstStyle/>
            <a:p>
              <a:pPr algn="ctr">
                <a:lnSpc>
                  <a:spcPts val="18033"/>
                </a:lnSpc>
              </a:pPr>
              <a:r>
                <a:rPr lang="en-US" sz="14312" dirty="0">
                  <a:solidFill>
                    <a:srgbClr val="FFFFFF"/>
                  </a:solidFill>
                  <a:latin typeface="Kaushan Script"/>
                </a:rPr>
                <a:t> in </a:t>
              </a:r>
            </a:p>
          </p:txBody>
        </p:sp>
        <p:sp>
          <p:nvSpPr>
            <p:cNvPr id="20" name="Freeform 20"/>
            <p:cNvSpPr/>
            <p:nvPr/>
          </p:nvSpPr>
          <p:spPr>
            <a:xfrm>
              <a:off x="3410175" y="1279351"/>
              <a:ext cx="2236079" cy="2236079"/>
            </a:xfrm>
            <a:custGeom>
              <a:avLst/>
              <a:gdLst/>
              <a:ahLst/>
              <a:cxnLst/>
              <a:rect l="l" t="t" r="r" b="b"/>
              <a:pathLst>
                <a:path w="2236079" h="2236079">
                  <a:moveTo>
                    <a:pt x="0" y="0"/>
                  </a:moveTo>
                  <a:lnTo>
                    <a:pt x="2236079" y="0"/>
                  </a:lnTo>
                  <a:lnTo>
                    <a:pt x="2236079" y="2236079"/>
                  </a:lnTo>
                  <a:lnTo>
                    <a:pt x="0" y="2236079"/>
                  </a:lnTo>
                  <a:lnTo>
                    <a:pt x="0" y="0"/>
                  </a:lnTo>
                  <a:close/>
                </a:path>
              </a:pathLst>
            </a:custGeom>
            <a:blipFill>
              <a:blip r:embed="rId9"/>
              <a:stretch>
                <a:fillRect/>
              </a:stretch>
            </a:blipFill>
          </p:spPr>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839307">
            <a:off x="-12286016" y="-15483149"/>
            <a:ext cx="33727440" cy="33727440"/>
            <a:chOff x="0" y="0"/>
            <a:chExt cx="44969920" cy="44969920"/>
          </a:xfrm>
        </p:grpSpPr>
        <p:sp>
          <p:nvSpPr>
            <p:cNvPr id="3" name="Freeform 3"/>
            <p:cNvSpPr/>
            <p:nvPr/>
          </p:nvSpPr>
          <p:spPr>
            <a:xfrm>
              <a:off x="3154338" y="3154338"/>
              <a:ext cx="38661244" cy="38661244"/>
            </a:xfrm>
            <a:custGeom>
              <a:avLst/>
              <a:gdLst/>
              <a:ahLst/>
              <a:cxnLst/>
              <a:rect l="l" t="t" r="r" b="b"/>
              <a:pathLst>
                <a:path w="38661244" h="38661244">
                  <a:moveTo>
                    <a:pt x="0" y="0"/>
                  </a:moveTo>
                  <a:lnTo>
                    <a:pt x="38661244" y="0"/>
                  </a:lnTo>
                  <a:lnTo>
                    <a:pt x="38661244" y="38661244"/>
                  </a:lnTo>
                  <a:lnTo>
                    <a:pt x="0" y="38661244"/>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4" name="Freeform 4"/>
            <p:cNvSpPr/>
            <p:nvPr/>
          </p:nvSpPr>
          <p:spPr>
            <a:xfrm rot="620097">
              <a:off x="3154338" y="3154338"/>
              <a:ext cx="38661244" cy="38661244"/>
            </a:xfrm>
            <a:custGeom>
              <a:avLst/>
              <a:gdLst/>
              <a:ahLst/>
              <a:cxnLst/>
              <a:rect l="l" t="t" r="r" b="b"/>
              <a:pathLst>
                <a:path w="38661244" h="38661244">
                  <a:moveTo>
                    <a:pt x="0" y="0"/>
                  </a:moveTo>
                  <a:lnTo>
                    <a:pt x="38661244" y="0"/>
                  </a:lnTo>
                  <a:lnTo>
                    <a:pt x="38661244" y="38661244"/>
                  </a:lnTo>
                  <a:lnTo>
                    <a:pt x="0" y="38661244"/>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sp>
      </p:grpSp>
      <p:grpSp>
        <p:nvGrpSpPr>
          <p:cNvPr id="5" name="Group 5"/>
          <p:cNvGrpSpPr/>
          <p:nvPr/>
        </p:nvGrpSpPr>
        <p:grpSpPr>
          <a:xfrm>
            <a:off x="6594529" y="8883227"/>
            <a:ext cx="5098943" cy="1050850"/>
            <a:chOff x="0" y="0"/>
            <a:chExt cx="6798590" cy="1401134"/>
          </a:xfrm>
        </p:grpSpPr>
        <p:sp>
          <p:nvSpPr>
            <p:cNvPr id="6" name="Freeform 6"/>
            <p:cNvSpPr/>
            <p:nvPr/>
          </p:nvSpPr>
          <p:spPr>
            <a:xfrm>
              <a:off x="0" y="0"/>
              <a:ext cx="2963193" cy="1401134"/>
            </a:xfrm>
            <a:custGeom>
              <a:avLst/>
              <a:gdLst/>
              <a:ahLst/>
              <a:cxnLst/>
              <a:rect l="l" t="t" r="r" b="b"/>
              <a:pathLst>
                <a:path w="2963193" h="1401134">
                  <a:moveTo>
                    <a:pt x="0" y="0"/>
                  </a:moveTo>
                  <a:lnTo>
                    <a:pt x="2963193" y="0"/>
                  </a:lnTo>
                  <a:lnTo>
                    <a:pt x="2963193" y="1401134"/>
                  </a:lnTo>
                  <a:lnTo>
                    <a:pt x="0" y="1401134"/>
                  </a:lnTo>
                  <a:lnTo>
                    <a:pt x="0" y="0"/>
                  </a:lnTo>
                  <a:close/>
                </a:path>
              </a:pathLst>
            </a:custGeom>
            <a:blipFill>
              <a:blip r:embed="rId6"/>
              <a:stretch>
                <a:fillRect b="-59348"/>
              </a:stretch>
            </a:blipFill>
          </p:spPr>
        </p:sp>
        <p:sp>
          <p:nvSpPr>
            <p:cNvPr id="7" name="Freeform 7"/>
            <p:cNvSpPr/>
            <p:nvPr/>
          </p:nvSpPr>
          <p:spPr>
            <a:xfrm>
              <a:off x="2963193" y="171824"/>
              <a:ext cx="3835397" cy="1115154"/>
            </a:xfrm>
            <a:custGeom>
              <a:avLst/>
              <a:gdLst/>
              <a:ahLst/>
              <a:cxnLst/>
              <a:rect l="l" t="t" r="r" b="b"/>
              <a:pathLst>
                <a:path w="3835397" h="1115154">
                  <a:moveTo>
                    <a:pt x="0" y="0"/>
                  </a:moveTo>
                  <a:lnTo>
                    <a:pt x="3835397" y="0"/>
                  </a:lnTo>
                  <a:lnTo>
                    <a:pt x="3835397" y="1115154"/>
                  </a:lnTo>
                  <a:lnTo>
                    <a:pt x="0" y="1115154"/>
                  </a:lnTo>
                  <a:lnTo>
                    <a:pt x="0" y="0"/>
                  </a:lnTo>
                  <a:close/>
                </a:path>
              </a:pathLst>
            </a:custGeom>
            <a:blipFill>
              <a:blip r:embed="rId7"/>
              <a:stretch>
                <a:fillRect t="-219939" r="-23209"/>
              </a:stretch>
            </a:blipFill>
          </p:spPr>
        </p:sp>
      </p:grpSp>
      <p:sp>
        <p:nvSpPr>
          <p:cNvPr id="8" name="TextBox 8"/>
          <p:cNvSpPr txBox="1"/>
          <p:nvPr/>
        </p:nvSpPr>
        <p:spPr>
          <a:xfrm>
            <a:off x="5913044" y="2867728"/>
            <a:ext cx="5780427" cy="1524537"/>
          </a:xfrm>
          <a:prstGeom prst="rect">
            <a:avLst/>
          </a:prstGeom>
        </p:spPr>
        <p:txBody>
          <a:bodyPr lIns="0" tIns="0" rIns="0" bIns="0" rtlCol="0" anchor="t">
            <a:spAutoFit/>
          </a:bodyPr>
          <a:lstStyle/>
          <a:p>
            <a:pPr algn="ctr">
              <a:lnSpc>
                <a:spcPts val="12499"/>
              </a:lnSpc>
            </a:pPr>
            <a:r>
              <a:rPr lang="en-US" sz="8928">
                <a:solidFill>
                  <a:srgbClr val="000000"/>
                </a:solidFill>
                <a:latin typeface="League Gothic"/>
              </a:rPr>
              <a:t>Connect with us!</a:t>
            </a:r>
          </a:p>
        </p:txBody>
      </p:sp>
      <p:grpSp>
        <p:nvGrpSpPr>
          <p:cNvPr id="9" name="Group 9"/>
          <p:cNvGrpSpPr/>
          <p:nvPr/>
        </p:nvGrpSpPr>
        <p:grpSpPr>
          <a:xfrm>
            <a:off x="3817670" y="4392265"/>
            <a:ext cx="11269929" cy="3813830"/>
            <a:chOff x="0" y="0"/>
            <a:chExt cx="14203543" cy="5085106"/>
          </a:xfrm>
        </p:grpSpPr>
        <p:sp>
          <p:nvSpPr>
            <p:cNvPr id="10" name="TextBox 10"/>
            <p:cNvSpPr txBox="1"/>
            <p:nvPr/>
          </p:nvSpPr>
          <p:spPr>
            <a:xfrm>
              <a:off x="0" y="-142875"/>
              <a:ext cx="3770785" cy="5227981"/>
            </a:xfrm>
            <a:prstGeom prst="rect">
              <a:avLst/>
            </a:prstGeom>
          </p:spPr>
          <p:txBody>
            <a:bodyPr lIns="0" tIns="0" rIns="0" bIns="0" rtlCol="0" anchor="t">
              <a:spAutoFit/>
            </a:bodyPr>
            <a:lstStyle/>
            <a:p>
              <a:pPr algn="r">
                <a:lnSpc>
                  <a:spcPts val="10588"/>
                </a:lnSpc>
              </a:pPr>
              <a:r>
                <a:rPr lang="en-US" sz="7563">
                  <a:solidFill>
                    <a:srgbClr val="000000"/>
                  </a:solidFill>
                  <a:latin typeface="Roboto Bold"/>
                </a:rPr>
                <a:t>CALL</a:t>
              </a:r>
            </a:p>
            <a:p>
              <a:pPr algn="r">
                <a:lnSpc>
                  <a:spcPts val="10588"/>
                </a:lnSpc>
              </a:pPr>
              <a:r>
                <a:rPr lang="en-US" sz="7563">
                  <a:solidFill>
                    <a:srgbClr val="000000"/>
                  </a:solidFill>
                  <a:latin typeface="Roboto Bold"/>
                </a:rPr>
                <a:t>EMAIL</a:t>
              </a:r>
            </a:p>
            <a:p>
              <a:pPr algn="r">
                <a:lnSpc>
                  <a:spcPts val="10588"/>
                </a:lnSpc>
              </a:pPr>
              <a:r>
                <a:rPr lang="en-US" sz="7563">
                  <a:solidFill>
                    <a:srgbClr val="000000"/>
                  </a:solidFill>
                  <a:latin typeface="Roboto Bold"/>
                </a:rPr>
                <a:t>VISIT</a:t>
              </a:r>
            </a:p>
          </p:txBody>
        </p:sp>
        <p:sp>
          <p:nvSpPr>
            <p:cNvPr id="11" name="TextBox 11"/>
            <p:cNvSpPr txBox="1"/>
            <p:nvPr/>
          </p:nvSpPr>
          <p:spPr>
            <a:xfrm>
              <a:off x="4467961" y="-142875"/>
              <a:ext cx="9735583" cy="5227981"/>
            </a:xfrm>
            <a:prstGeom prst="rect">
              <a:avLst/>
            </a:prstGeom>
          </p:spPr>
          <p:txBody>
            <a:bodyPr lIns="0" tIns="0" rIns="0" bIns="0" rtlCol="0" anchor="t">
              <a:spAutoFit/>
            </a:bodyPr>
            <a:lstStyle/>
            <a:p>
              <a:pPr>
                <a:lnSpc>
                  <a:spcPts val="10588"/>
                </a:lnSpc>
              </a:pPr>
              <a:r>
                <a:rPr lang="en-US" sz="7563" dirty="0">
                  <a:solidFill>
                    <a:srgbClr val="000000"/>
                  </a:solidFill>
                  <a:latin typeface="Roboto"/>
                </a:rPr>
                <a:t>920-458-3425</a:t>
              </a:r>
            </a:p>
            <a:p>
              <a:pPr>
                <a:lnSpc>
                  <a:spcPts val="10588"/>
                </a:lnSpc>
              </a:pPr>
              <a:r>
                <a:rPr lang="en-US" sz="7563" dirty="0">
                  <a:solidFill>
                    <a:srgbClr val="000000"/>
                  </a:solidFill>
                  <a:latin typeface="Roboto"/>
                </a:rPr>
                <a:t>info@uwofsc.org</a:t>
              </a:r>
            </a:p>
            <a:p>
              <a:pPr>
                <a:lnSpc>
                  <a:spcPts val="10588"/>
                </a:lnSpc>
              </a:pPr>
              <a:r>
                <a:rPr lang="en-US" sz="7563" dirty="0">
                  <a:solidFill>
                    <a:srgbClr val="000000"/>
                  </a:solidFill>
                  <a:latin typeface="Roboto"/>
                </a:rPr>
                <a:t>uwofsc.org</a:t>
              </a:r>
            </a:p>
          </p:txBody>
        </p:sp>
      </p:grpSp>
      <p:grpSp>
        <p:nvGrpSpPr>
          <p:cNvPr id="12" name="Group 12"/>
          <p:cNvGrpSpPr/>
          <p:nvPr/>
        </p:nvGrpSpPr>
        <p:grpSpPr>
          <a:xfrm>
            <a:off x="919511" y="-183388"/>
            <a:ext cx="16448978" cy="3127918"/>
            <a:chOff x="0" y="0"/>
            <a:chExt cx="21931971" cy="4170557"/>
          </a:xfrm>
        </p:grpSpPr>
        <p:sp>
          <p:nvSpPr>
            <p:cNvPr id="13" name="TextBox 13"/>
            <p:cNvSpPr txBox="1"/>
            <p:nvPr/>
          </p:nvSpPr>
          <p:spPr>
            <a:xfrm>
              <a:off x="0" y="1094783"/>
              <a:ext cx="21931971" cy="2529014"/>
            </a:xfrm>
            <a:prstGeom prst="rect">
              <a:avLst/>
            </a:prstGeom>
          </p:spPr>
          <p:txBody>
            <a:bodyPr lIns="0" tIns="0" rIns="0" bIns="0" rtlCol="0" anchor="t">
              <a:spAutoFit/>
            </a:bodyPr>
            <a:lstStyle/>
            <a:p>
              <a:pPr algn="ctr">
                <a:lnSpc>
                  <a:spcPts val="15222"/>
                </a:lnSpc>
              </a:pPr>
              <a:r>
                <a:rPr lang="en-US" sz="12081">
                  <a:solidFill>
                    <a:srgbClr val="FFFFFF"/>
                  </a:solidFill>
                  <a:latin typeface="Archivo Black"/>
                </a:rPr>
                <a:t>HOPE    ACTION</a:t>
              </a:r>
            </a:p>
          </p:txBody>
        </p:sp>
        <p:sp>
          <p:nvSpPr>
            <p:cNvPr id="14" name="TextBox 14"/>
            <p:cNvSpPr txBox="1"/>
            <p:nvPr/>
          </p:nvSpPr>
          <p:spPr>
            <a:xfrm rot="-1060074">
              <a:off x="7116201" y="568734"/>
              <a:ext cx="4687231" cy="2960220"/>
            </a:xfrm>
            <a:prstGeom prst="rect">
              <a:avLst/>
            </a:prstGeom>
          </p:spPr>
          <p:txBody>
            <a:bodyPr lIns="0" tIns="0" rIns="0" bIns="0" rtlCol="0" anchor="t">
              <a:spAutoFit/>
            </a:bodyPr>
            <a:lstStyle/>
            <a:p>
              <a:pPr algn="ctr">
                <a:lnSpc>
                  <a:spcPts val="18033"/>
                </a:lnSpc>
              </a:pPr>
              <a:r>
                <a:rPr lang="en-US" sz="14312">
                  <a:solidFill>
                    <a:srgbClr val="FFFFFF"/>
                  </a:solidFill>
                  <a:latin typeface="Kaushan Script"/>
                </a:rPr>
                <a:t> in </a:t>
              </a:r>
            </a:p>
          </p:txBody>
        </p:sp>
        <p:sp>
          <p:nvSpPr>
            <p:cNvPr id="15" name="Freeform 15"/>
            <p:cNvSpPr/>
            <p:nvPr/>
          </p:nvSpPr>
          <p:spPr>
            <a:xfrm>
              <a:off x="3410175" y="1279351"/>
              <a:ext cx="2236079" cy="2236079"/>
            </a:xfrm>
            <a:custGeom>
              <a:avLst/>
              <a:gdLst/>
              <a:ahLst/>
              <a:cxnLst/>
              <a:rect l="l" t="t" r="r" b="b"/>
              <a:pathLst>
                <a:path w="2236079" h="2236079">
                  <a:moveTo>
                    <a:pt x="0" y="0"/>
                  </a:moveTo>
                  <a:lnTo>
                    <a:pt x="2236079" y="0"/>
                  </a:lnTo>
                  <a:lnTo>
                    <a:pt x="2236079" y="2236079"/>
                  </a:lnTo>
                  <a:lnTo>
                    <a:pt x="0" y="2236079"/>
                  </a:lnTo>
                  <a:lnTo>
                    <a:pt x="0" y="0"/>
                  </a:lnTo>
                  <a:close/>
                </a:path>
              </a:pathLst>
            </a:custGeom>
            <a:blipFill>
              <a:blip r:embed="rId8"/>
              <a:stretch>
                <a:fillRect/>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79780" y="0"/>
            <a:ext cx="1408220" cy="1408220"/>
          </a:xfrm>
          <a:custGeom>
            <a:avLst/>
            <a:gdLst/>
            <a:ahLst/>
            <a:cxnLst/>
            <a:rect l="l" t="t" r="r" b="b"/>
            <a:pathLst>
              <a:path w="1408220" h="1408220">
                <a:moveTo>
                  <a:pt x="0" y="0"/>
                </a:moveTo>
                <a:lnTo>
                  <a:pt x="1408220" y="0"/>
                </a:lnTo>
                <a:lnTo>
                  <a:pt x="1408220" y="1408220"/>
                </a:lnTo>
                <a:lnTo>
                  <a:pt x="0" y="1408220"/>
                </a:lnTo>
                <a:lnTo>
                  <a:pt x="0" y="0"/>
                </a:lnTo>
                <a:close/>
              </a:path>
            </a:pathLst>
          </a:custGeom>
          <a:blipFill>
            <a:blip r:embed="rId3">
              <a:alphaModFix amt="37000"/>
            </a:blip>
            <a:stretch>
              <a:fillRect/>
            </a:stretch>
          </a:blipFill>
        </p:spPr>
      </p:sp>
      <p:grpSp>
        <p:nvGrpSpPr>
          <p:cNvPr id="3" name="Group 3"/>
          <p:cNvGrpSpPr/>
          <p:nvPr/>
        </p:nvGrpSpPr>
        <p:grpSpPr>
          <a:xfrm rot="1105905">
            <a:off x="-7923869" y="-3725398"/>
            <a:ext cx="10426273" cy="10426273"/>
            <a:chOff x="0" y="0"/>
            <a:chExt cx="13901697" cy="13901697"/>
          </a:xfrm>
        </p:grpSpPr>
        <p:sp>
          <p:nvSpPr>
            <p:cNvPr id="4" name="Freeform 4"/>
            <p:cNvSpPr/>
            <p:nvPr/>
          </p:nvSpPr>
          <p:spPr>
            <a:xfrm>
              <a:off x="975111" y="975111"/>
              <a:ext cx="11951476" cy="11951476"/>
            </a:xfrm>
            <a:custGeom>
              <a:avLst/>
              <a:gdLst/>
              <a:ahLst/>
              <a:cxnLst/>
              <a:rect l="l" t="t" r="r" b="b"/>
              <a:pathLst>
                <a:path w="11951476" h="11951476">
                  <a:moveTo>
                    <a:pt x="0" y="0"/>
                  </a:moveTo>
                  <a:lnTo>
                    <a:pt x="11951476" y="0"/>
                  </a:lnTo>
                  <a:lnTo>
                    <a:pt x="11951476" y="11951476"/>
                  </a:lnTo>
                  <a:lnTo>
                    <a:pt x="0" y="11951476"/>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sp>
        <p:sp>
          <p:nvSpPr>
            <p:cNvPr id="5" name="Freeform 5"/>
            <p:cNvSpPr/>
            <p:nvPr/>
          </p:nvSpPr>
          <p:spPr>
            <a:xfrm rot="620097">
              <a:off x="975111" y="975111"/>
              <a:ext cx="11951476" cy="11951476"/>
            </a:xfrm>
            <a:custGeom>
              <a:avLst/>
              <a:gdLst/>
              <a:ahLst/>
              <a:cxnLst/>
              <a:rect l="l" t="t" r="r" b="b"/>
              <a:pathLst>
                <a:path w="11951476" h="11951476">
                  <a:moveTo>
                    <a:pt x="0" y="0"/>
                  </a:moveTo>
                  <a:lnTo>
                    <a:pt x="11951476" y="0"/>
                  </a:lnTo>
                  <a:lnTo>
                    <a:pt x="11951476" y="11951476"/>
                  </a:lnTo>
                  <a:lnTo>
                    <a:pt x="0" y="11951476"/>
                  </a:lnTo>
                  <a:lnTo>
                    <a:pt x="0" y="0"/>
                  </a:lnTo>
                  <a:close/>
                </a:path>
              </a:pathLst>
            </a:custGeom>
            <a:blipFill>
              <a:blip r:embed="rId6">
                <a:alphaModFix amt="20999"/>
                <a:extLst>
                  <a:ext uri="{96DAC541-7B7A-43D3-8B79-37D633B846F1}">
                    <asvg:svgBlip xmlns:asvg="http://schemas.microsoft.com/office/drawing/2016/SVG/main" r:embed="rId7"/>
                  </a:ext>
                </a:extLst>
              </a:blip>
              <a:stretch>
                <a:fillRect/>
              </a:stretch>
            </a:blipFill>
          </p:spPr>
        </p:sp>
      </p:grpSp>
      <p:grpSp>
        <p:nvGrpSpPr>
          <p:cNvPr id="6" name="Group 6"/>
          <p:cNvGrpSpPr/>
          <p:nvPr/>
        </p:nvGrpSpPr>
        <p:grpSpPr>
          <a:xfrm>
            <a:off x="14435959" y="1920343"/>
            <a:ext cx="2984976" cy="7163567"/>
            <a:chOff x="0" y="0"/>
            <a:chExt cx="3979968" cy="9551422"/>
          </a:xfrm>
        </p:grpSpPr>
        <p:grpSp>
          <p:nvGrpSpPr>
            <p:cNvPr id="7" name="Group 7"/>
            <p:cNvGrpSpPr>
              <a:grpSpLocks noChangeAspect="1"/>
            </p:cNvGrpSpPr>
            <p:nvPr/>
          </p:nvGrpSpPr>
          <p:grpSpPr>
            <a:xfrm>
              <a:off x="0" y="0"/>
              <a:ext cx="3979968" cy="9551422"/>
              <a:chOff x="0" y="1576311"/>
              <a:chExt cx="2707846" cy="6498489"/>
            </a:xfrm>
          </p:grpSpPr>
          <p:sp>
            <p:nvSpPr>
              <p:cNvPr id="8" name="Freeform 8"/>
              <p:cNvSpPr/>
              <p:nvPr/>
            </p:nvSpPr>
            <p:spPr>
              <a:xfrm>
                <a:off x="0" y="1576311"/>
                <a:ext cx="2707846" cy="6498489"/>
              </a:xfrm>
              <a:custGeom>
                <a:avLst/>
                <a:gdLst/>
                <a:ahLst/>
                <a:cxnLst/>
                <a:rect l="l" t="t" r="r" b="b"/>
                <a:pathLst>
                  <a:path w="2707846" h="6498489">
                    <a:moveTo>
                      <a:pt x="0" y="6498489"/>
                    </a:moveTo>
                    <a:lnTo>
                      <a:pt x="0" y="216627"/>
                    </a:lnTo>
                    <a:cubicBezTo>
                      <a:pt x="0" y="159174"/>
                      <a:pt x="22823" y="104074"/>
                      <a:pt x="63449" y="63449"/>
                    </a:cubicBezTo>
                    <a:cubicBezTo>
                      <a:pt x="104074" y="22823"/>
                      <a:pt x="159174" y="0"/>
                      <a:pt x="216628" y="0"/>
                    </a:cubicBezTo>
                    <a:lnTo>
                      <a:pt x="2491218" y="0"/>
                    </a:lnTo>
                    <a:cubicBezTo>
                      <a:pt x="2548671" y="0"/>
                      <a:pt x="2603771" y="22823"/>
                      <a:pt x="2644397" y="63449"/>
                    </a:cubicBezTo>
                    <a:cubicBezTo>
                      <a:pt x="2685022" y="104074"/>
                      <a:pt x="2707846" y="159174"/>
                      <a:pt x="2707846" y="216627"/>
                    </a:cubicBezTo>
                    <a:lnTo>
                      <a:pt x="2707846" y="6498489"/>
                    </a:lnTo>
                    <a:close/>
                  </a:path>
                </a:pathLst>
              </a:custGeom>
              <a:solidFill>
                <a:srgbClr val="674D79"/>
              </a:solidFill>
            </p:spPr>
          </p:sp>
          <p:sp>
            <p:nvSpPr>
              <p:cNvPr id="9" name="Freeform 9"/>
              <p:cNvSpPr/>
              <p:nvPr/>
            </p:nvSpPr>
            <p:spPr>
              <a:xfrm>
                <a:off x="0" y="1899619"/>
                <a:ext cx="2707846" cy="6175181"/>
              </a:xfrm>
              <a:custGeom>
                <a:avLst/>
                <a:gdLst/>
                <a:ahLst/>
                <a:cxnLst/>
                <a:rect l="l" t="t" r="r" b="b"/>
                <a:pathLst>
                  <a:path w="2707846" h="6175181">
                    <a:moveTo>
                      <a:pt x="0" y="0"/>
                    </a:moveTo>
                    <a:lnTo>
                      <a:pt x="2707846" y="0"/>
                    </a:lnTo>
                    <a:lnTo>
                      <a:pt x="2707846" y="6175181"/>
                    </a:lnTo>
                    <a:lnTo>
                      <a:pt x="0" y="6175181"/>
                    </a:lnTo>
                    <a:close/>
                  </a:path>
                </a:pathLst>
              </a:custGeom>
              <a:solidFill>
                <a:srgbClr val="9D6C92"/>
              </a:solidFill>
            </p:spPr>
          </p:sp>
          <p:sp>
            <p:nvSpPr>
              <p:cNvPr id="10" name="Freeform 10"/>
              <p:cNvSpPr/>
              <p:nvPr/>
            </p:nvSpPr>
            <p:spPr>
              <a:xfrm>
                <a:off x="0" y="1964280"/>
                <a:ext cx="2707846" cy="6110520"/>
              </a:xfrm>
              <a:custGeom>
                <a:avLst/>
                <a:gdLst/>
                <a:ahLst/>
                <a:cxnLst/>
                <a:rect l="l" t="t" r="r" b="b"/>
                <a:pathLst>
                  <a:path w="2707846" h="6110520">
                    <a:moveTo>
                      <a:pt x="0" y="0"/>
                    </a:moveTo>
                    <a:lnTo>
                      <a:pt x="2707846" y="0"/>
                    </a:lnTo>
                    <a:lnTo>
                      <a:pt x="2707846" y="6110520"/>
                    </a:lnTo>
                    <a:lnTo>
                      <a:pt x="0" y="6110520"/>
                    </a:lnTo>
                    <a:close/>
                  </a:path>
                </a:pathLst>
              </a:custGeom>
              <a:solidFill>
                <a:srgbClr val="D190A8"/>
              </a:solidFill>
            </p:spPr>
          </p:sp>
          <p:sp>
            <p:nvSpPr>
              <p:cNvPr id="11" name="Freeform 11"/>
              <p:cNvSpPr/>
              <p:nvPr/>
            </p:nvSpPr>
            <p:spPr>
              <a:xfrm>
                <a:off x="0" y="2158265"/>
                <a:ext cx="2707846" cy="5916535"/>
              </a:xfrm>
              <a:custGeom>
                <a:avLst/>
                <a:gdLst/>
                <a:ahLst/>
                <a:cxnLst/>
                <a:rect l="l" t="t" r="r" b="b"/>
                <a:pathLst>
                  <a:path w="2707846" h="5916535">
                    <a:moveTo>
                      <a:pt x="0" y="0"/>
                    </a:moveTo>
                    <a:lnTo>
                      <a:pt x="2707846" y="0"/>
                    </a:lnTo>
                    <a:lnTo>
                      <a:pt x="2707846" y="5916535"/>
                    </a:lnTo>
                    <a:lnTo>
                      <a:pt x="0" y="5916535"/>
                    </a:lnTo>
                    <a:close/>
                  </a:path>
                </a:pathLst>
              </a:custGeom>
              <a:solidFill>
                <a:srgbClr val="FFB9BD"/>
              </a:solidFill>
            </p:spPr>
          </p:sp>
          <p:sp>
            <p:nvSpPr>
              <p:cNvPr id="12" name="Freeform 12"/>
              <p:cNvSpPr/>
              <p:nvPr/>
            </p:nvSpPr>
            <p:spPr>
              <a:xfrm>
                <a:off x="0" y="2429844"/>
                <a:ext cx="2707846" cy="5644957"/>
              </a:xfrm>
              <a:custGeom>
                <a:avLst/>
                <a:gdLst/>
                <a:ahLst/>
                <a:cxnLst/>
                <a:rect l="l" t="t" r="r" b="b"/>
                <a:pathLst>
                  <a:path w="2707846" h="5644957">
                    <a:moveTo>
                      <a:pt x="0" y="0"/>
                    </a:moveTo>
                    <a:lnTo>
                      <a:pt x="2707846" y="0"/>
                    </a:lnTo>
                    <a:lnTo>
                      <a:pt x="2707846" y="5644956"/>
                    </a:lnTo>
                    <a:lnTo>
                      <a:pt x="0" y="5644956"/>
                    </a:lnTo>
                    <a:close/>
                  </a:path>
                </a:pathLst>
              </a:custGeom>
              <a:solidFill>
                <a:srgbClr val="D690AA"/>
              </a:solidFill>
            </p:spPr>
          </p:sp>
          <p:sp>
            <p:nvSpPr>
              <p:cNvPr id="13" name="Freeform 13"/>
              <p:cNvSpPr/>
              <p:nvPr/>
            </p:nvSpPr>
            <p:spPr>
              <a:xfrm>
                <a:off x="0" y="2494505"/>
                <a:ext cx="2707846" cy="5580295"/>
              </a:xfrm>
              <a:custGeom>
                <a:avLst/>
                <a:gdLst/>
                <a:ahLst/>
                <a:cxnLst/>
                <a:rect l="l" t="t" r="r" b="b"/>
                <a:pathLst>
                  <a:path w="2707846" h="5580295">
                    <a:moveTo>
                      <a:pt x="0" y="0"/>
                    </a:moveTo>
                    <a:lnTo>
                      <a:pt x="2707846" y="0"/>
                    </a:lnTo>
                    <a:lnTo>
                      <a:pt x="2707846" y="5580295"/>
                    </a:lnTo>
                    <a:lnTo>
                      <a:pt x="0" y="5580295"/>
                    </a:lnTo>
                    <a:close/>
                  </a:path>
                </a:pathLst>
              </a:custGeom>
              <a:solidFill>
                <a:srgbClr val="A66C98"/>
              </a:solidFill>
            </p:spPr>
          </p:sp>
          <p:sp>
            <p:nvSpPr>
              <p:cNvPr id="14" name="Freeform 14"/>
              <p:cNvSpPr/>
              <p:nvPr/>
            </p:nvSpPr>
            <p:spPr>
              <a:xfrm>
                <a:off x="0" y="2623828"/>
                <a:ext cx="2707846" cy="5450972"/>
              </a:xfrm>
              <a:custGeom>
                <a:avLst/>
                <a:gdLst/>
                <a:ahLst/>
                <a:cxnLst/>
                <a:rect l="l" t="t" r="r" b="b"/>
                <a:pathLst>
                  <a:path w="2707846" h="5450972">
                    <a:moveTo>
                      <a:pt x="0" y="0"/>
                    </a:moveTo>
                    <a:lnTo>
                      <a:pt x="2707846" y="0"/>
                    </a:lnTo>
                    <a:lnTo>
                      <a:pt x="2707846" y="5450972"/>
                    </a:lnTo>
                    <a:lnTo>
                      <a:pt x="0" y="5450972"/>
                    </a:lnTo>
                    <a:close/>
                  </a:path>
                </a:pathLst>
              </a:custGeom>
              <a:solidFill>
                <a:srgbClr val="704E85"/>
              </a:solidFill>
            </p:spPr>
          </p:sp>
          <p:sp>
            <p:nvSpPr>
              <p:cNvPr id="15" name="Freeform 15"/>
              <p:cNvSpPr/>
              <p:nvPr/>
            </p:nvSpPr>
            <p:spPr>
              <a:xfrm>
                <a:off x="0" y="2934204"/>
                <a:ext cx="2707846" cy="5140596"/>
              </a:xfrm>
              <a:custGeom>
                <a:avLst/>
                <a:gdLst/>
                <a:ahLst/>
                <a:cxnLst/>
                <a:rect l="l" t="t" r="r" b="b"/>
                <a:pathLst>
                  <a:path w="2707846" h="5140596">
                    <a:moveTo>
                      <a:pt x="0" y="0"/>
                    </a:moveTo>
                    <a:lnTo>
                      <a:pt x="2707846" y="0"/>
                    </a:lnTo>
                    <a:lnTo>
                      <a:pt x="2707846" y="5140596"/>
                    </a:lnTo>
                    <a:lnTo>
                      <a:pt x="0" y="5140596"/>
                    </a:lnTo>
                    <a:close/>
                  </a:path>
                </a:pathLst>
              </a:custGeom>
              <a:solidFill>
                <a:srgbClr val="31356E"/>
              </a:solidFill>
            </p:spPr>
          </p:sp>
          <p:sp>
            <p:nvSpPr>
              <p:cNvPr id="16" name="Freeform 16"/>
              <p:cNvSpPr/>
              <p:nvPr/>
            </p:nvSpPr>
            <p:spPr>
              <a:xfrm>
                <a:off x="0" y="4001120"/>
                <a:ext cx="2707846" cy="4073680"/>
              </a:xfrm>
              <a:custGeom>
                <a:avLst/>
                <a:gdLst/>
                <a:ahLst/>
                <a:cxnLst/>
                <a:rect l="l" t="t" r="r" b="b"/>
                <a:pathLst>
                  <a:path w="2707846" h="4073680">
                    <a:moveTo>
                      <a:pt x="0" y="0"/>
                    </a:moveTo>
                    <a:lnTo>
                      <a:pt x="2707846" y="0"/>
                    </a:lnTo>
                    <a:lnTo>
                      <a:pt x="2707846" y="4073680"/>
                    </a:lnTo>
                    <a:lnTo>
                      <a:pt x="0" y="4073680"/>
                    </a:lnTo>
                    <a:close/>
                  </a:path>
                </a:pathLst>
              </a:custGeom>
              <a:solidFill>
                <a:srgbClr val="2F5F98"/>
              </a:solidFill>
            </p:spPr>
          </p:sp>
          <p:sp>
            <p:nvSpPr>
              <p:cNvPr id="17" name="Freeform 17"/>
              <p:cNvSpPr/>
              <p:nvPr/>
            </p:nvSpPr>
            <p:spPr>
              <a:xfrm>
                <a:off x="0" y="5106833"/>
                <a:ext cx="2707846" cy="2967967"/>
              </a:xfrm>
              <a:custGeom>
                <a:avLst/>
                <a:gdLst/>
                <a:ahLst/>
                <a:cxnLst/>
                <a:rect l="l" t="t" r="r" b="b"/>
                <a:pathLst>
                  <a:path w="2707846" h="2967967">
                    <a:moveTo>
                      <a:pt x="0" y="0"/>
                    </a:moveTo>
                    <a:lnTo>
                      <a:pt x="2707846" y="0"/>
                    </a:lnTo>
                    <a:lnTo>
                      <a:pt x="2707846" y="2967967"/>
                    </a:lnTo>
                    <a:lnTo>
                      <a:pt x="0" y="2967967"/>
                    </a:lnTo>
                    <a:close/>
                  </a:path>
                </a:pathLst>
              </a:custGeom>
              <a:solidFill>
                <a:srgbClr val="2D8BBA"/>
              </a:solidFill>
            </p:spPr>
          </p:sp>
          <p:sp>
            <p:nvSpPr>
              <p:cNvPr id="18" name="Freeform 18"/>
              <p:cNvSpPr/>
              <p:nvPr/>
            </p:nvSpPr>
            <p:spPr>
              <a:xfrm>
                <a:off x="0" y="6070291"/>
                <a:ext cx="2707846" cy="2004509"/>
              </a:xfrm>
              <a:custGeom>
                <a:avLst/>
                <a:gdLst/>
                <a:ahLst/>
                <a:cxnLst/>
                <a:rect l="l" t="t" r="r" b="b"/>
                <a:pathLst>
                  <a:path w="2707846" h="2004509">
                    <a:moveTo>
                      <a:pt x="0" y="0"/>
                    </a:moveTo>
                    <a:lnTo>
                      <a:pt x="2707846" y="0"/>
                    </a:lnTo>
                    <a:lnTo>
                      <a:pt x="2707846" y="2004509"/>
                    </a:lnTo>
                    <a:lnTo>
                      <a:pt x="0" y="2004509"/>
                    </a:lnTo>
                    <a:close/>
                  </a:path>
                </a:pathLst>
              </a:custGeom>
              <a:solidFill>
                <a:srgbClr val="41B8D5"/>
              </a:solidFill>
            </p:spPr>
          </p:sp>
          <p:sp>
            <p:nvSpPr>
              <p:cNvPr id="19" name="Freeform 19"/>
              <p:cNvSpPr/>
              <p:nvPr/>
            </p:nvSpPr>
            <p:spPr>
              <a:xfrm>
                <a:off x="0" y="6529388"/>
                <a:ext cx="2707846" cy="1545412"/>
              </a:xfrm>
              <a:custGeom>
                <a:avLst/>
                <a:gdLst/>
                <a:ahLst/>
                <a:cxnLst/>
                <a:rect l="l" t="t" r="r" b="b"/>
                <a:pathLst>
                  <a:path w="2707846" h="1545412">
                    <a:moveTo>
                      <a:pt x="0" y="0"/>
                    </a:moveTo>
                    <a:lnTo>
                      <a:pt x="2707846" y="0"/>
                    </a:lnTo>
                    <a:lnTo>
                      <a:pt x="2707846" y="1545412"/>
                    </a:lnTo>
                    <a:lnTo>
                      <a:pt x="0" y="1545412"/>
                    </a:lnTo>
                    <a:close/>
                  </a:path>
                </a:pathLst>
              </a:custGeom>
              <a:solidFill>
                <a:srgbClr val="6CE5E8"/>
              </a:solidFill>
            </p:spPr>
          </p:sp>
        </p:grpSp>
      </p:grpSp>
      <p:sp>
        <p:nvSpPr>
          <p:cNvPr id="20" name="TextBox 20"/>
          <p:cNvSpPr txBox="1"/>
          <p:nvPr/>
        </p:nvSpPr>
        <p:spPr>
          <a:xfrm>
            <a:off x="12727882" y="3147177"/>
            <a:ext cx="1409433" cy="398569"/>
          </a:xfrm>
          <a:prstGeom prst="rect">
            <a:avLst/>
          </a:prstGeom>
        </p:spPr>
        <p:txBody>
          <a:bodyPr lIns="0" tIns="0" rIns="0" bIns="0" rtlCol="0" anchor="t">
            <a:spAutoFit/>
          </a:bodyPr>
          <a:lstStyle/>
          <a:p>
            <a:pPr algn="ctr">
              <a:lnSpc>
                <a:spcPts val="1533"/>
              </a:lnSpc>
              <a:spcBef>
                <a:spcPct val="0"/>
              </a:spcBef>
            </a:pPr>
            <a:r>
              <a:rPr lang="en-US" sz="1474">
                <a:solidFill>
                  <a:srgbClr val="000000"/>
                </a:solidFill>
                <a:latin typeface="Roboto"/>
              </a:rPr>
              <a:t>Clothing &amp; Household 2%</a:t>
            </a:r>
          </a:p>
        </p:txBody>
      </p:sp>
      <p:sp>
        <p:nvSpPr>
          <p:cNvPr id="21" name="TextBox 21"/>
          <p:cNvSpPr txBox="1"/>
          <p:nvPr/>
        </p:nvSpPr>
        <p:spPr>
          <a:xfrm>
            <a:off x="12680881" y="2240545"/>
            <a:ext cx="1503435" cy="384335"/>
          </a:xfrm>
          <a:prstGeom prst="rect">
            <a:avLst/>
          </a:prstGeom>
        </p:spPr>
        <p:txBody>
          <a:bodyPr lIns="0" tIns="0" rIns="0" bIns="0" rtlCol="0" anchor="t">
            <a:spAutoFit/>
          </a:bodyPr>
          <a:lstStyle/>
          <a:p>
            <a:pPr algn="ctr">
              <a:lnSpc>
                <a:spcPts val="1528"/>
              </a:lnSpc>
              <a:spcBef>
                <a:spcPct val="0"/>
              </a:spcBef>
            </a:pPr>
            <a:r>
              <a:rPr lang="en-US" sz="1469">
                <a:solidFill>
                  <a:srgbClr val="000000"/>
                </a:solidFill>
                <a:latin typeface="Roboto"/>
              </a:rPr>
              <a:t>Transportation Assistance 3%</a:t>
            </a:r>
          </a:p>
        </p:txBody>
      </p:sp>
      <p:sp>
        <p:nvSpPr>
          <p:cNvPr id="22" name="TextBox 22"/>
          <p:cNvSpPr txBox="1"/>
          <p:nvPr/>
        </p:nvSpPr>
        <p:spPr>
          <a:xfrm>
            <a:off x="12429238" y="1986884"/>
            <a:ext cx="2006721" cy="202338"/>
          </a:xfrm>
          <a:prstGeom prst="rect">
            <a:avLst/>
          </a:prstGeom>
        </p:spPr>
        <p:txBody>
          <a:bodyPr lIns="0" tIns="0" rIns="0" bIns="0" rtlCol="0" anchor="t">
            <a:spAutoFit/>
          </a:bodyPr>
          <a:lstStyle/>
          <a:p>
            <a:pPr algn="ctr">
              <a:lnSpc>
                <a:spcPts val="1528"/>
              </a:lnSpc>
              <a:spcBef>
                <a:spcPct val="0"/>
              </a:spcBef>
            </a:pPr>
            <a:r>
              <a:rPr lang="en-US" sz="1469">
                <a:solidFill>
                  <a:srgbClr val="000000"/>
                </a:solidFill>
                <a:latin typeface="Roboto"/>
              </a:rPr>
              <a:t>Disaster &lt;1%</a:t>
            </a:r>
          </a:p>
        </p:txBody>
      </p:sp>
      <p:sp>
        <p:nvSpPr>
          <p:cNvPr id="23" name="TextBox 23"/>
          <p:cNvSpPr txBox="1"/>
          <p:nvPr/>
        </p:nvSpPr>
        <p:spPr>
          <a:xfrm>
            <a:off x="12820088" y="2662980"/>
            <a:ext cx="1225022" cy="384335"/>
          </a:xfrm>
          <a:prstGeom prst="rect">
            <a:avLst/>
          </a:prstGeom>
        </p:spPr>
        <p:txBody>
          <a:bodyPr lIns="0" tIns="0" rIns="0" bIns="0" rtlCol="0" anchor="t">
            <a:spAutoFit/>
          </a:bodyPr>
          <a:lstStyle/>
          <a:p>
            <a:pPr algn="ctr">
              <a:lnSpc>
                <a:spcPts val="1528"/>
              </a:lnSpc>
              <a:spcBef>
                <a:spcPct val="0"/>
              </a:spcBef>
            </a:pPr>
            <a:r>
              <a:rPr lang="en-US" sz="1469">
                <a:solidFill>
                  <a:srgbClr val="000000"/>
                </a:solidFill>
                <a:latin typeface="Roboto"/>
              </a:rPr>
              <a:t>Child Care &amp; Parenting &lt;1%</a:t>
            </a:r>
          </a:p>
        </p:txBody>
      </p:sp>
      <p:sp>
        <p:nvSpPr>
          <p:cNvPr id="24" name="AutoShape 24"/>
          <p:cNvSpPr/>
          <p:nvPr/>
        </p:nvSpPr>
        <p:spPr>
          <a:xfrm>
            <a:off x="14045110" y="2090159"/>
            <a:ext cx="700818" cy="222605"/>
          </a:xfrm>
          <a:prstGeom prst="line">
            <a:avLst/>
          </a:prstGeom>
          <a:ln w="19050" cap="flat">
            <a:solidFill>
              <a:srgbClr val="000000"/>
            </a:solidFill>
            <a:prstDash val="solid"/>
            <a:headEnd type="none" w="sm" len="sm"/>
            <a:tailEnd type="none" w="sm" len="sm"/>
          </a:ln>
        </p:spPr>
      </p:sp>
      <p:sp>
        <p:nvSpPr>
          <p:cNvPr id="25" name="AutoShape 25"/>
          <p:cNvSpPr/>
          <p:nvPr/>
        </p:nvSpPr>
        <p:spPr>
          <a:xfrm flipV="1">
            <a:off x="14184316" y="2418695"/>
            <a:ext cx="514339" cy="9255"/>
          </a:xfrm>
          <a:prstGeom prst="line">
            <a:avLst/>
          </a:prstGeom>
          <a:ln w="19050" cap="flat">
            <a:solidFill>
              <a:srgbClr val="000000"/>
            </a:solidFill>
            <a:prstDash val="solid"/>
            <a:headEnd type="none" w="sm" len="sm"/>
            <a:tailEnd type="none" w="sm" len="sm"/>
          </a:ln>
        </p:spPr>
      </p:sp>
      <p:sp>
        <p:nvSpPr>
          <p:cNvPr id="26" name="AutoShape 26"/>
          <p:cNvSpPr/>
          <p:nvPr/>
        </p:nvSpPr>
        <p:spPr>
          <a:xfrm>
            <a:off x="14045110" y="2850385"/>
            <a:ext cx="587891" cy="38696"/>
          </a:xfrm>
          <a:prstGeom prst="line">
            <a:avLst/>
          </a:prstGeom>
          <a:ln w="19050" cap="flat">
            <a:solidFill>
              <a:srgbClr val="000000"/>
            </a:solidFill>
            <a:prstDash val="solid"/>
            <a:headEnd type="none" w="sm" len="sm"/>
            <a:tailEnd type="none" w="sm" len="sm"/>
          </a:ln>
        </p:spPr>
      </p:sp>
      <p:sp>
        <p:nvSpPr>
          <p:cNvPr id="27" name="AutoShape 27"/>
          <p:cNvSpPr/>
          <p:nvPr/>
        </p:nvSpPr>
        <p:spPr>
          <a:xfrm flipV="1">
            <a:off x="13987824" y="3000676"/>
            <a:ext cx="646924" cy="287459"/>
          </a:xfrm>
          <a:prstGeom prst="line">
            <a:avLst/>
          </a:prstGeom>
          <a:ln w="19050" cap="flat">
            <a:solidFill>
              <a:srgbClr val="000000"/>
            </a:solidFill>
            <a:prstDash val="solid"/>
            <a:headEnd type="none" w="sm" len="sm"/>
            <a:tailEnd type="none" w="sm" len="sm"/>
          </a:ln>
        </p:spPr>
      </p:sp>
      <p:sp>
        <p:nvSpPr>
          <p:cNvPr id="28" name="Freeform 28"/>
          <p:cNvSpPr/>
          <p:nvPr/>
        </p:nvSpPr>
        <p:spPr>
          <a:xfrm>
            <a:off x="7871396" y="2187723"/>
            <a:ext cx="2956586" cy="1306274"/>
          </a:xfrm>
          <a:custGeom>
            <a:avLst/>
            <a:gdLst/>
            <a:ahLst/>
            <a:cxnLst/>
            <a:rect l="l" t="t" r="r" b="b"/>
            <a:pathLst>
              <a:path w="2956586" h="1306274">
                <a:moveTo>
                  <a:pt x="0" y="0"/>
                </a:moveTo>
                <a:lnTo>
                  <a:pt x="2956586" y="0"/>
                </a:lnTo>
                <a:lnTo>
                  <a:pt x="2956586" y="1306274"/>
                </a:lnTo>
                <a:lnTo>
                  <a:pt x="0" y="1306274"/>
                </a:lnTo>
                <a:lnTo>
                  <a:pt x="0" y="0"/>
                </a:lnTo>
                <a:close/>
              </a:path>
            </a:pathLst>
          </a:custGeom>
          <a:blipFill>
            <a:blip r:embed="rId8"/>
            <a:stretch>
              <a:fillRect/>
            </a:stretch>
          </a:blipFill>
        </p:spPr>
      </p:sp>
      <p:grpSp>
        <p:nvGrpSpPr>
          <p:cNvPr id="29" name="Group 29"/>
          <p:cNvGrpSpPr/>
          <p:nvPr/>
        </p:nvGrpSpPr>
        <p:grpSpPr>
          <a:xfrm>
            <a:off x="458315" y="1884738"/>
            <a:ext cx="6580188" cy="7528396"/>
            <a:chOff x="0" y="0"/>
            <a:chExt cx="1733054" cy="1982787"/>
          </a:xfrm>
        </p:grpSpPr>
        <p:sp>
          <p:nvSpPr>
            <p:cNvPr id="30" name="Freeform 30"/>
            <p:cNvSpPr/>
            <p:nvPr/>
          </p:nvSpPr>
          <p:spPr>
            <a:xfrm>
              <a:off x="0" y="0"/>
              <a:ext cx="1733054" cy="1982788"/>
            </a:xfrm>
            <a:custGeom>
              <a:avLst/>
              <a:gdLst/>
              <a:ahLst/>
              <a:cxnLst/>
              <a:rect l="l" t="t" r="r" b="b"/>
              <a:pathLst>
                <a:path w="1733054" h="1982788">
                  <a:moveTo>
                    <a:pt x="0" y="0"/>
                  </a:moveTo>
                  <a:lnTo>
                    <a:pt x="1733054" y="0"/>
                  </a:lnTo>
                  <a:lnTo>
                    <a:pt x="1733054" y="1982788"/>
                  </a:lnTo>
                  <a:lnTo>
                    <a:pt x="0" y="1982788"/>
                  </a:lnTo>
                  <a:close/>
                </a:path>
              </a:pathLst>
            </a:custGeom>
            <a:solidFill>
              <a:srgbClr val="539ED0"/>
            </a:solidFill>
          </p:spPr>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2434"/>
                </a:lnSpc>
              </a:pPr>
              <a:endParaRPr/>
            </a:p>
          </p:txBody>
        </p:sp>
      </p:grpSp>
      <p:sp>
        <p:nvSpPr>
          <p:cNvPr id="32" name="Freeform 32"/>
          <p:cNvSpPr/>
          <p:nvPr/>
        </p:nvSpPr>
        <p:spPr>
          <a:xfrm>
            <a:off x="1574462" y="3905115"/>
            <a:ext cx="1436370" cy="1396152"/>
          </a:xfrm>
          <a:custGeom>
            <a:avLst/>
            <a:gdLst/>
            <a:ahLst/>
            <a:cxnLst/>
            <a:rect l="l" t="t" r="r" b="b"/>
            <a:pathLst>
              <a:path w="1436370" h="1396152">
                <a:moveTo>
                  <a:pt x="0" y="0"/>
                </a:moveTo>
                <a:lnTo>
                  <a:pt x="1436370" y="0"/>
                </a:lnTo>
                <a:lnTo>
                  <a:pt x="1436370" y="1396151"/>
                </a:lnTo>
                <a:lnTo>
                  <a:pt x="0" y="13961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3" name="Freeform 33"/>
          <p:cNvSpPr/>
          <p:nvPr/>
        </p:nvSpPr>
        <p:spPr>
          <a:xfrm>
            <a:off x="4231447" y="4111033"/>
            <a:ext cx="1523896" cy="1196259"/>
          </a:xfrm>
          <a:custGeom>
            <a:avLst/>
            <a:gdLst/>
            <a:ahLst/>
            <a:cxnLst/>
            <a:rect l="l" t="t" r="r" b="b"/>
            <a:pathLst>
              <a:path w="1523896" h="1196259">
                <a:moveTo>
                  <a:pt x="0" y="0"/>
                </a:moveTo>
                <a:lnTo>
                  <a:pt x="1523896" y="0"/>
                </a:lnTo>
                <a:lnTo>
                  <a:pt x="1523896" y="1196258"/>
                </a:lnTo>
                <a:lnTo>
                  <a:pt x="0" y="11962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4" name="Freeform 34"/>
          <p:cNvSpPr/>
          <p:nvPr/>
        </p:nvSpPr>
        <p:spPr>
          <a:xfrm>
            <a:off x="1574462" y="6137138"/>
            <a:ext cx="1467313" cy="1610220"/>
          </a:xfrm>
          <a:custGeom>
            <a:avLst/>
            <a:gdLst/>
            <a:ahLst/>
            <a:cxnLst/>
            <a:rect l="l" t="t" r="r" b="b"/>
            <a:pathLst>
              <a:path w="1467313" h="1610220">
                <a:moveTo>
                  <a:pt x="0" y="0"/>
                </a:moveTo>
                <a:lnTo>
                  <a:pt x="1467312" y="0"/>
                </a:lnTo>
                <a:lnTo>
                  <a:pt x="1467312" y="1610219"/>
                </a:lnTo>
                <a:lnTo>
                  <a:pt x="0" y="16102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5" name="Freeform 35"/>
          <p:cNvSpPr/>
          <p:nvPr/>
        </p:nvSpPr>
        <p:spPr>
          <a:xfrm>
            <a:off x="4364498" y="6395568"/>
            <a:ext cx="1257795" cy="1257795"/>
          </a:xfrm>
          <a:custGeom>
            <a:avLst/>
            <a:gdLst/>
            <a:ahLst/>
            <a:cxnLst/>
            <a:rect l="l" t="t" r="r" b="b"/>
            <a:pathLst>
              <a:path w="1257795" h="1257795">
                <a:moveTo>
                  <a:pt x="0" y="0"/>
                </a:moveTo>
                <a:lnTo>
                  <a:pt x="1257795" y="0"/>
                </a:lnTo>
                <a:lnTo>
                  <a:pt x="1257795" y="1257794"/>
                </a:lnTo>
                <a:lnTo>
                  <a:pt x="0" y="12577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6" name="TextBox 36"/>
          <p:cNvSpPr txBox="1"/>
          <p:nvPr/>
        </p:nvSpPr>
        <p:spPr>
          <a:xfrm>
            <a:off x="981075" y="2209908"/>
            <a:ext cx="5289064" cy="1555302"/>
          </a:xfrm>
          <a:prstGeom prst="rect">
            <a:avLst/>
          </a:prstGeom>
        </p:spPr>
        <p:txBody>
          <a:bodyPr lIns="0" tIns="0" rIns="0" bIns="0" rtlCol="0" anchor="t">
            <a:spAutoFit/>
          </a:bodyPr>
          <a:lstStyle/>
          <a:p>
            <a:pPr algn="ctr">
              <a:lnSpc>
                <a:spcPts val="4078"/>
              </a:lnSpc>
            </a:pPr>
            <a:r>
              <a:rPr lang="en-US" sz="3998">
                <a:solidFill>
                  <a:srgbClr val="FFFFFF"/>
                </a:solidFill>
                <a:latin typeface="League Gothic Bold"/>
              </a:rPr>
              <a:t>30% OF HARDWORKING HOUSEHOLDS IN SHEBOYGAN COUNTY STRUGGLE TO PAY FOR BASIC ESSENTIALS LIKE:</a:t>
            </a:r>
          </a:p>
        </p:txBody>
      </p:sp>
      <p:sp>
        <p:nvSpPr>
          <p:cNvPr id="37" name="TextBox 37"/>
          <p:cNvSpPr txBox="1"/>
          <p:nvPr/>
        </p:nvSpPr>
        <p:spPr>
          <a:xfrm>
            <a:off x="993570" y="7951284"/>
            <a:ext cx="2575060" cy="398106"/>
          </a:xfrm>
          <a:prstGeom prst="rect">
            <a:avLst/>
          </a:prstGeom>
        </p:spPr>
        <p:txBody>
          <a:bodyPr lIns="0" tIns="0" rIns="0" bIns="0" rtlCol="0" anchor="t">
            <a:spAutoFit/>
          </a:bodyPr>
          <a:lstStyle/>
          <a:p>
            <a:pPr algn="ctr">
              <a:lnSpc>
                <a:spcPts val="3002"/>
              </a:lnSpc>
            </a:pPr>
            <a:r>
              <a:rPr lang="en-US" sz="2943">
                <a:solidFill>
                  <a:srgbClr val="FFFFFF"/>
                </a:solidFill>
                <a:latin typeface="Roboto Bold"/>
              </a:rPr>
              <a:t>Mental Health</a:t>
            </a:r>
          </a:p>
        </p:txBody>
      </p:sp>
      <p:sp>
        <p:nvSpPr>
          <p:cNvPr id="38" name="TextBox 38"/>
          <p:cNvSpPr txBox="1"/>
          <p:nvPr/>
        </p:nvSpPr>
        <p:spPr>
          <a:xfrm>
            <a:off x="3663707" y="7956849"/>
            <a:ext cx="2731340" cy="398106"/>
          </a:xfrm>
          <a:prstGeom prst="rect">
            <a:avLst/>
          </a:prstGeom>
        </p:spPr>
        <p:txBody>
          <a:bodyPr lIns="0" tIns="0" rIns="0" bIns="0" rtlCol="0" anchor="t">
            <a:spAutoFit/>
          </a:bodyPr>
          <a:lstStyle/>
          <a:p>
            <a:pPr algn="ctr">
              <a:lnSpc>
                <a:spcPts val="3002"/>
              </a:lnSpc>
            </a:pPr>
            <a:r>
              <a:rPr lang="en-US" sz="2943">
                <a:solidFill>
                  <a:srgbClr val="FFFFFF"/>
                </a:solidFill>
                <a:latin typeface="Roboto Bold"/>
              </a:rPr>
              <a:t>Gov’t &amp; Legal</a:t>
            </a:r>
          </a:p>
        </p:txBody>
      </p:sp>
      <p:sp>
        <p:nvSpPr>
          <p:cNvPr id="39" name="TextBox 39"/>
          <p:cNvSpPr txBox="1"/>
          <p:nvPr/>
        </p:nvSpPr>
        <p:spPr>
          <a:xfrm>
            <a:off x="1574462" y="5573205"/>
            <a:ext cx="1436370" cy="398106"/>
          </a:xfrm>
          <a:prstGeom prst="rect">
            <a:avLst/>
          </a:prstGeom>
        </p:spPr>
        <p:txBody>
          <a:bodyPr lIns="0" tIns="0" rIns="0" bIns="0" rtlCol="0" anchor="t">
            <a:spAutoFit/>
          </a:bodyPr>
          <a:lstStyle/>
          <a:p>
            <a:pPr algn="ctr">
              <a:lnSpc>
                <a:spcPts val="3002"/>
              </a:lnSpc>
            </a:pPr>
            <a:r>
              <a:rPr lang="en-US" sz="2943">
                <a:solidFill>
                  <a:srgbClr val="FFFFFF"/>
                </a:solidFill>
                <a:latin typeface="Roboto Bold"/>
              </a:rPr>
              <a:t>Housing</a:t>
            </a:r>
          </a:p>
        </p:txBody>
      </p:sp>
      <p:sp>
        <p:nvSpPr>
          <p:cNvPr id="40" name="TextBox 40"/>
          <p:cNvSpPr txBox="1"/>
          <p:nvPr/>
        </p:nvSpPr>
        <p:spPr>
          <a:xfrm>
            <a:off x="4171491" y="5673612"/>
            <a:ext cx="1750864" cy="398106"/>
          </a:xfrm>
          <a:prstGeom prst="rect">
            <a:avLst/>
          </a:prstGeom>
        </p:spPr>
        <p:txBody>
          <a:bodyPr lIns="0" tIns="0" rIns="0" bIns="0" rtlCol="0" anchor="t">
            <a:spAutoFit/>
          </a:bodyPr>
          <a:lstStyle/>
          <a:p>
            <a:pPr algn="ctr">
              <a:lnSpc>
                <a:spcPts val="3002"/>
              </a:lnSpc>
            </a:pPr>
            <a:r>
              <a:rPr lang="en-US" sz="2943">
                <a:solidFill>
                  <a:srgbClr val="FFFFFF"/>
                </a:solidFill>
                <a:latin typeface="Roboto Bold"/>
              </a:rPr>
              <a:t>Child Care</a:t>
            </a:r>
          </a:p>
        </p:txBody>
      </p:sp>
      <p:sp>
        <p:nvSpPr>
          <p:cNvPr id="41" name="TextBox 41"/>
          <p:cNvSpPr txBox="1"/>
          <p:nvPr/>
        </p:nvSpPr>
        <p:spPr>
          <a:xfrm>
            <a:off x="694445" y="8931667"/>
            <a:ext cx="4151650" cy="253719"/>
          </a:xfrm>
          <a:prstGeom prst="rect">
            <a:avLst/>
          </a:prstGeom>
        </p:spPr>
        <p:txBody>
          <a:bodyPr lIns="0" tIns="0" rIns="0" bIns="0" rtlCol="0" anchor="t">
            <a:spAutoFit/>
          </a:bodyPr>
          <a:lstStyle/>
          <a:p>
            <a:pPr algn="ctr">
              <a:lnSpc>
                <a:spcPts val="2022"/>
              </a:lnSpc>
            </a:pPr>
            <a:r>
              <a:rPr lang="en-US" sz="1444">
                <a:solidFill>
                  <a:srgbClr val="FFFFFF"/>
                </a:solidFill>
                <a:latin typeface="Roboto Italics"/>
              </a:rPr>
              <a:t>Source: ALICE Report </a:t>
            </a:r>
            <a:r>
              <a:rPr lang="en-US" sz="1444" u="sng">
                <a:solidFill>
                  <a:srgbClr val="FFFFFF"/>
                </a:solidFill>
                <a:latin typeface="Roboto Italics"/>
                <a:hlinkClick r:id="rId17" tooltip="https://www.unitedforalice.org/county-profiles/wisconsin"/>
              </a:rPr>
              <a:t>www.unitedforalice.org</a:t>
            </a:r>
          </a:p>
        </p:txBody>
      </p:sp>
      <p:sp>
        <p:nvSpPr>
          <p:cNvPr id="42" name="TextBox 42"/>
          <p:cNvSpPr txBox="1"/>
          <p:nvPr/>
        </p:nvSpPr>
        <p:spPr>
          <a:xfrm>
            <a:off x="1976301" y="372749"/>
            <a:ext cx="14335399" cy="1385305"/>
          </a:xfrm>
          <a:prstGeom prst="rect">
            <a:avLst/>
          </a:prstGeom>
        </p:spPr>
        <p:txBody>
          <a:bodyPr lIns="0" tIns="0" rIns="0" bIns="0" rtlCol="0" anchor="t">
            <a:spAutoFit/>
          </a:bodyPr>
          <a:lstStyle/>
          <a:p>
            <a:pPr algn="ctr">
              <a:lnSpc>
                <a:spcPts val="11319"/>
              </a:lnSpc>
            </a:pPr>
            <a:r>
              <a:rPr lang="en-US" sz="8085">
                <a:solidFill>
                  <a:srgbClr val="005191"/>
                </a:solidFill>
                <a:latin typeface="League Gothic"/>
              </a:rPr>
              <a:t>NEEDS IN SHEBOYGAN COUNTY</a:t>
            </a:r>
          </a:p>
        </p:txBody>
      </p:sp>
      <p:sp>
        <p:nvSpPr>
          <p:cNvPr id="43" name="TextBox 43"/>
          <p:cNvSpPr txBox="1"/>
          <p:nvPr/>
        </p:nvSpPr>
        <p:spPr>
          <a:xfrm>
            <a:off x="13720636" y="9465313"/>
            <a:ext cx="3977893" cy="244695"/>
          </a:xfrm>
          <a:prstGeom prst="rect">
            <a:avLst/>
          </a:prstGeom>
        </p:spPr>
        <p:txBody>
          <a:bodyPr lIns="0" tIns="0" rIns="0" bIns="0" rtlCol="0" anchor="t">
            <a:spAutoFit/>
          </a:bodyPr>
          <a:lstStyle/>
          <a:p>
            <a:pPr algn="ctr">
              <a:lnSpc>
                <a:spcPts val="1938"/>
              </a:lnSpc>
            </a:pPr>
            <a:r>
              <a:rPr lang="en-US" sz="1384">
                <a:solidFill>
                  <a:srgbClr val="000000"/>
                </a:solidFill>
                <a:latin typeface="Roboto Italics"/>
              </a:rPr>
              <a:t>Source: 211 Call Center </a:t>
            </a:r>
            <a:r>
              <a:rPr lang="en-US" sz="1384" u="sng">
                <a:solidFill>
                  <a:srgbClr val="000000"/>
                </a:solidFill>
                <a:latin typeface="Roboto Italics"/>
                <a:hlinkClick r:id="rId18" tooltip="https://wi.211counts.org"/>
              </a:rPr>
              <a:t>wi.211counts.org/</a:t>
            </a:r>
          </a:p>
        </p:txBody>
      </p:sp>
      <p:sp>
        <p:nvSpPr>
          <p:cNvPr id="44" name="TextBox 44"/>
          <p:cNvSpPr txBox="1"/>
          <p:nvPr/>
        </p:nvSpPr>
        <p:spPr>
          <a:xfrm>
            <a:off x="14861359" y="8149140"/>
            <a:ext cx="2213488" cy="202338"/>
          </a:xfrm>
          <a:prstGeom prst="rect">
            <a:avLst/>
          </a:prstGeom>
        </p:spPr>
        <p:txBody>
          <a:bodyPr lIns="0" tIns="0" rIns="0" bIns="0" rtlCol="0" anchor="t">
            <a:spAutoFit/>
          </a:bodyPr>
          <a:lstStyle/>
          <a:p>
            <a:pPr algn="ctr">
              <a:lnSpc>
                <a:spcPts val="1528"/>
              </a:lnSpc>
            </a:pPr>
            <a:r>
              <a:rPr lang="en-US" sz="1469">
                <a:solidFill>
                  <a:srgbClr val="000000"/>
                </a:solidFill>
                <a:latin typeface="Roboto"/>
              </a:rPr>
              <a:t>Housing &amp; Shelter 23.9%</a:t>
            </a:r>
          </a:p>
        </p:txBody>
      </p:sp>
      <p:sp>
        <p:nvSpPr>
          <p:cNvPr id="45" name="TextBox 45"/>
          <p:cNvSpPr txBox="1"/>
          <p:nvPr/>
        </p:nvSpPr>
        <p:spPr>
          <a:xfrm>
            <a:off x="15298492" y="6261899"/>
            <a:ext cx="1296082" cy="209407"/>
          </a:xfrm>
          <a:prstGeom prst="rect">
            <a:avLst/>
          </a:prstGeom>
        </p:spPr>
        <p:txBody>
          <a:bodyPr lIns="0" tIns="0" rIns="0" bIns="0" rtlCol="0" anchor="t">
            <a:spAutoFit/>
          </a:bodyPr>
          <a:lstStyle/>
          <a:p>
            <a:pPr algn="ctr">
              <a:lnSpc>
                <a:spcPts val="1528"/>
              </a:lnSpc>
            </a:pPr>
            <a:r>
              <a:rPr lang="en-US" sz="1469">
                <a:solidFill>
                  <a:srgbClr val="FFFFFF"/>
                </a:solidFill>
                <a:latin typeface="Roboto"/>
              </a:rPr>
              <a:t>Utilities 14.9%</a:t>
            </a:r>
          </a:p>
        </p:txBody>
      </p:sp>
      <p:sp>
        <p:nvSpPr>
          <p:cNvPr id="46" name="TextBox 46"/>
          <p:cNvSpPr txBox="1"/>
          <p:nvPr/>
        </p:nvSpPr>
        <p:spPr>
          <a:xfrm>
            <a:off x="14936124" y="3805217"/>
            <a:ext cx="1984647" cy="384335"/>
          </a:xfrm>
          <a:prstGeom prst="rect">
            <a:avLst/>
          </a:prstGeom>
        </p:spPr>
        <p:txBody>
          <a:bodyPr lIns="0" tIns="0" rIns="0" bIns="0" rtlCol="0" anchor="t">
            <a:spAutoFit/>
          </a:bodyPr>
          <a:lstStyle/>
          <a:p>
            <a:pPr algn="ctr">
              <a:lnSpc>
                <a:spcPts val="1528"/>
              </a:lnSpc>
              <a:spcBef>
                <a:spcPct val="0"/>
              </a:spcBef>
            </a:pPr>
            <a:r>
              <a:rPr lang="en-US" sz="1469">
                <a:solidFill>
                  <a:srgbClr val="FFFFFF"/>
                </a:solidFill>
                <a:latin typeface="Roboto"/>
              </a:rPr>
              <a:t>Mental Health </a:t>
            </a:r>
          </a:p>
          <a:p>
            <a:pPr algn="ctr">
              <a:lnSpc>
                <a:spcPts val="1528"/>
              </a:lnSpc>
              <a:spcBef>
                <a:spcPct val="0"/>
              </a:spcBef>
            </a:pPr>
            <a:r>
              <a:rPr lang="en-US" sz="1469">
                <a:solidFill>
                  <a:srgbClr val="FFFFFF"/>
                </a:solidFill>
                <a:latin typeface="Roboto"/>
              </a:rPr>
              <a:t>&amp; Addictions 16.5%</a:t>
            </a:r>
          </a:p>
        </p:txBody>
      </p:sp>
      <p:sp>
        <p:nvSpPr>
          <p:cNvPr id="47" name="TextBox 47"/>
          <p:cNvSpPr txBox="1"/>
          <p:nvPr/>
        </p:nvSpPr>
        <p:spPr>
          <a:xfrm>
            <a:off x="15332468" y="2043292"/>
            <a:ext cx="1222760" cy="209407"/>
          </a:xfrm>
          <a:prstGeom prst="rect">
            <a:avLst/>
          </a:prstGeom>
        </p:spPr>
        <p:txBody>
          <a:bodyPr lIns="0" tIns="0" rIns="0" bIns="0" rtlCol="0" anchor="t">
            <a:spAutoFit/>
          </a:bodyPr>
          <a:lstStyle/>
          <a:p>
            <a:pPr algn="ctr">
              <a:lnSpc>
                <a:spcPts val="1528"/>
              </a:lnSpc>
            </a:pPr>
            <a:r>
              <a:rPr lang="en-US" sz="1469">
                <a:solidFill>
                  <a:srgbClr val="FFFFFF"/>
                </a:solidFill>
                <a:latin typeface="Roboto"/>
              </a:rPr>
              <a:t>Other 5%</a:t>
            </a:r>
          </a:p>
        </p:txBody>
      </p:sp>
      <p:sp>
        <p:nvSpPr>
          <p:cNvPr id="48" name="TextBox 48"/>
          <p:cNvSpPr txBox="1"/>
          <p:nvPr/>
        </p:nvSpPr>
        <p:spPr>
          <a:xfrm>
            <a:off x="14745927" y="3166839"/>
            <a:ext cx="2401211" cy="209407"/>
          </a:xfrm>
          <a:prstGeom prst="rect">
            <a:avLst/>
          </a:prstGeom>
        </p:spPr>
        <p:txBody>
          <a:bodyPr lIns="0" tIns="0" rIns="0" bIns="0" rtlCol="0" anchor="t">
            <a:spAutoFit/>
          </a:bodyPr>
          <a:lstStyle/>
          <a:p>
            <a:pPr algn="ctr">
              <a:lnSpc>
                <a:spcPts val="1528"/>
              </a:lnSpc>
              <a:spcBef>
                <a:spcPct val="0"/>
              </a:spcBef>
            </a:pPr>
            <a:r>
              <a:rPr lang="en-US" sz="1469">
                <a:solidFill>
                  <a:srgbClr val="FFFFFF"/>
                </a:solidFill>
                <a:latin typeface="Roboto"/>
              </a:rPr>
              <a:t>Employment &amp; Income 4.8%</a:t>
            </a:r>
          </a:p>
        </p:txBody>
      </p:sp>
      <p:sp>
        <p:nvSpPr>
          <p:cNvPr id="49" name="TextBox 49"/>
          <p:cNvSpPr txBox="1"/>
          <p:nvPr/>
        </p:nvSpPr>
        <p:spPr>
          <a:xfrm>
            <a:off x="15085429" y="2643930"/>
            <a:ext cx="1686036" cy="202338"/>
          </a:xfrm>
          <a:prstGeom prst="rect">
            <a:avLst/>
          </a:prstGeom>
        </p:spPr>
        <p:txBody>
          <a:bodyPr lIns="0" tIns="0" rIns="0" bIns="0" rtlCol="0" anchor="t">
            <a:spAutoFit/>
          </a:bodyPr>
          <a:lstStyle/>
          <a:p>
            <a:pPr algn="ctr">
              <a:lnSpc>
                <a:spcPts val="1528"/>
              </a:lnSpc>
              <a:spcBef>
                <a:spcPct val="0"/>
              </a:spcBef>
            </a:pPr>
            <a:r>
              <a:rPr lang="en-US" sz="1469">
                <a:solidFill>
                  <a:srgbClr val="000000"/>
                </a:solidFill>
                <a:latin typeface="Roboto"/>
              </a:rPr>
              <a:t>Gov't &amp; Legal 5.1%</a:t>
            </a:r>
          </a:p>
        </p:txBody>
      </p:sp>
      <p:sp>
        <p:nvSpPr>
          <p:cNvPr id="50" name="TextBox 50"/>
          <p:cNvSpPr txBox="1"/>
          <p:nvPr/>
        </p:nvSpPr>
        <p:spPr>
          <a:xfrm>
            <a:off x="15515039" y="7014183"/>
            <a:ext cx="906128" cy="202338"/>
          </a:xfrm>
          <a:prstGeom prst="rect">
            <a:avLst/>
          </a:prstGeom>
        </p:spPr>
        <p:txBody>
          <a:bodyPr lIns="0" tIns="0" rIns="0" bIns="0" rtlCol="0" anchor="t">
            <a:spAutoFit/>
          </a:bodyPr>
          <a:lstStyle/>
          <a:p>
            <a:pPr algn="ctr">
              <a:lnSpc>
                <a:spcPts val="1528"/>
              </a:lnSpc>
            </a:pPr>
            <a:r>
              <a:rPr lang="en-US" sz="1469">
                <a:solidFill>
                  <a:srgbClr val="000000"/>
                </a:solidFill>
                <a:latin typeface="Roboto"/>
              </a:rPr>
              <a:t>Food 7.1%</a:t>
            </a:r>
          </a:p>
        </p:txBody>
      </p:sp>
      <p:sp>
        <p:nvSpPr>
          <p:cNvPr id="51" name="TextBox 51"/>
          <p:cNvSpPr txBox="1"/>
          <p:nvPr/>
        </p:nvSpPr>
        <p:spPr>
          <a:xfrm>
            <a:off x="15085429" y="4996651"/>
            <a:ext cx="1580645" cy="398472"/>
          </a:xfrm>
          <a:prstGeom prst="rect">
            <a:avLst/>
          </a:prstGeom>
        </p:spPr>
        <p:txBody>
          <a:bodyPr lIns="0" tIns="0" rIns="0" bIns="0" rtlCol="0" anchor="t">
            <a:spAutoFit/>
          </a:bodyPr>
          <a:lstStyle/>
          <a:p>
            <a:pPr algn="ctr">
              <a:lnSpc>
                <a:spcPts val="1528"/>
              </a:lnSpc>
            </a:pPr>
            <a:r>
              <a:rPr lang="en-US" sz="1469">
                <a:solidFill>
                  <a:srgbClr val="FFFFFF"/>
                </a:solidFill>
                <a:latin typeface="Roboto"/>
              </a:rPr>
              <a:t>Healthcare &amp; COVID-19 17.1%</a:t>
            </a:r>
          </a:p>
        </p:txBody>
      </p:sp>
      <p:sp>
        <p:nvSpPr>
          <p:cNvPr id="52" name="TextBox 52"/>
          <p:cNvSpPr txBox="1"/>
          <p:nvPr/>
        </p:nvSpPr>
        <p:spPr>
          <a:xfrm>
            <a:off x="15005441" y="9136089"/>
            <a:ext cx="1925322" cy="277045"/>
          </a:xfrm>
          <a:prstGeom prst="rect">
            <a:avLst/>
          </a:prstGeom>
        </p:spPr>
        <p:txBody>
          <a:bodyPr lIns="0" tIns="0" rIns="0" bIns="0" rtlCol="0" anchor="t">
            <a:spAutoFit/>
          </a:bodyPr>
          <a:lstStyle/>
          <a:p>
            <a:pPr algn="ctr">
              <a:lnSpc>
                <a:spcPts val="2244"/>
              </a:lnSpc>
            </a:pPr>
            <a:r>
              <a:rPr lang="en-US" sz="1603">
                <a:solidFill>
                  <a:srgbClr val="005191"/>
                </a:solidFill>
                <a:latin typeface="League Gothic"/>
              </a:rPr>
              <a:t>Top Referrals by Category Above</a:t>
            </a:r>
          </a:p>
        </p:txBody>
      </p:sp>
      <p:sp>
        <p:nvSpPr>
          <p:cNvPr id="53" name="TextBox 53"/>
          <p:cNvSpPr txBox="1"/>
          <p:nvPr/>
        </p:nvSpPr>
        <p:spPr>
          <a:xfrm>
            <a:off x="7437010" y="8314837"/>
            <a:ext cx="6608100" cy="769073"/>
          </a:xfrm>
          <a:prstGeom prst="rect">
            <a:avLst/>
          </a:prstGeom>
        </p:spPr>
        <p:txBody>
          <a:bodyPr lIns="0" tIns="0" rIns="0" bIns="0" rtlCol="0" anchor="t">
            <a:spAutoFit/>
          </a:bodyPr>
          <a:lstStyle/>
          <a:p>
            <a:pPr algn="ctr">
              <a:lnSpc>
                <a:spcPts val="2981"/>
              </a:lnSpc>
            </a:pPr>
            <a:r>
              <a:rPr lang="en-US" sz="2661">
                <a:solidFill>
                  <a:srgbClr val="D31414"/>
                </a:solidFill>
                <a:latin typeface="Roboto Bold"/>
              </a:rPr>
              <a:t>CALL 211 |  TEXT your zipcode to 898211</a:t>
            </a:r>
          </a:p>
          <a:p>
            <a:pPr algn="ctr">
              <a:lnSpc>
                <a:spcPts val="2981"/>
              </a:lnSpc>
            </a:pPr>
            <a:r>
              <a:rPr lang="en-US" sz="2661">
                <a:solidFill>
                  <a:srgbClr val="D31414"/>
                </a:solidFill>
                <a:latin typeface="Roboto Bold"/>
              </a:rPr>
              <a:t>OR VISIT </a:t>
            </a:r>
            <a:r>
              <a:rPr lang="en-US" sz="2661" u="sng">
                <a:solidFill>
                  <a:srgbClr val="D31414"/>
                </a:solidFill>
                <a:latin typeface="Roboto Bold"/>
                <a:hlinkClick r:id="rId19" tooltip="https://211wisconsin.communityos.org"/>
              </a:rPr>
              <a:t>211wisconsin.org</a:t>
            </a:r>
          </a:p>
        </p:txBody>
      </p:sp>
      <p:sp>
        <p:nvSpPr>
          <p:cNvPr id="54" name="TextBox 54"/>
          <p:cNvSpPr txBox="1"/>
          <p:nvPr/>
        </p:nvSpPr>
        <p:spPr>
          <a:xfrm>
            <a:off x="7524277" y="4802780"/>
            <a:ext cx="6340687" cy="854075"/>
          </a:xfrm>
          <a:prstGeom prst="rect">
            <a:avLst/>
          </a:prstGeom>
        </p:spPr>
        <p:txBody>
          <a:bodyPr lIns="0" tIns="0" rIns="0" bIns="0" rtlCol="0" anchor="t">
            <a:spAutoFit/>
          </a:bodyPr>
          <a:lstStyle/>
          <a:p>
            <a:pPr algn="ctr">
              <a:lnSpc>
                <a:spcPts val="4108"/>
              </a:lnSpc>
            </a:pPr>
            <a:r>
              <a:rPr lang="en-US" sz="3667">
                <a:solidFill>
                  <a:srgbClr val="000000"/>
                </a:solidFill>
                <a:latin typeface="Roboto Bold"/>
              </a:rPr>
              <a:t>2022 TOP CALL CATEGORIES</a:t>
            </a:r>
          </a:p>
          <a:p>
            <a:pPr algn="ctr">
              <a:lnSpc>
                <a:spcPts val="2548"/>
              </a:lnSpc>
            </a:pPr>
            <a:r>
              <a:rPr lang="en-US" sz="2275">
                <a:solidFill>
                  <a:srgbClr val="000000"/>
                </a:solidFill>
                <a:latin typeface="Roboto"/>
              </a:rPr>
              <a:t>(After Healthcare &amp; COVID supports)</a:t>
            </a:r>
          </a:p>
        </p:txBody>
      </p:sp>
      <p:sp>
        <p:nvSpPr>
          <p:cNvPr id="55" name="TextBox 55"/>
          <p:cNvSpPr txBox="1"/>
          <p:nvPr/>
        </p:nvSpPr>
        <p:spPr>
          <a:xfrm>
            <a:off x="7577482" y="5777574"/>
            <a:ext cx="6234277" cy="1582131"/>
          </a:xfrm>
          <a:prstGeom prst="rect">
            <a:avLst/>
          </a:prstGeom>
        </p:spPr>
        <p:txBody>
          <a:bodyPr lIns="0" tIns="0" rIns="0" bIns="0" rtlCol="0" anchor="t">
            <a:spAutoFit/>
          </a:bodyPr>
          <a:lstStyle/>
          <a:p>
            <a:pPr marL="768439" lvl="1" indent="-384219">
              <a:lnSpc>
                <a:spcPts val="4199"/>
              </a:lnSpc>
              <a:buFont typeface="Arial"/>
              <a:buChar char="•"/>
            </a:pPr>
            <a:r>
              <a:rPr lang="en-US" sz="3559">
                <a:solidFill>
                  <a:srgbClr val="000000"/>
                </a:solidFill>
                <a:latin typeface="Roboto"/>
              </a:rPr>
              <a:t>Housing &amp; Shelter</a:t>
            </a:r>
          </a:p>
          <a:p>
            <a:pPr marL="768439" lvl="1" indent="-384219">
              <a:lnSpc>
                <a:spcPts val="4199"/>
              </a:lnSpc>
              <a:buFont typeface="Arial"/>
              <a:buChar char="•"/>
            </a:pPr>
            <a:r>
              <a:rPr lang="en-US" sz="3559">
                <a:solidFill>
                  <a:srgbClr val="000000"/>
                </a:solidFill>
                <a:latin typeface="Roboto"/>
              </a:rPr>
              <a:t>Mental Health &amp; Addictions</a:t>
            </a:r>
          </a:p>
          <a:p>
            <a:pPr marL="768439" lvl="1" indent="-384219">
              <a:lnSpc>
                <a:spcPts val="4199"/>
              </a:lnSpc>
              <a:buFont typeface="Arial"/>
              <a:buChar char="•"/>
            </a:pPr>
            <a:r>
              <a:rPr lang="en-US" sz="3559">
                <a:solidFill>
                  <a:srgbClr val="000000"/>
                </a:solidFill>
                <a:latin typeface="Roboto"/>
              </a:rPr>
              <a:t>Utilities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83805" y="58497"/>
            <a:ext cx="1793052" cy="1793052"/>
          </a:xfrm>
          <a:custGeom>
            <a:avLst/>
            <a:gdLst/>
            <a:ahLst/>
            <a:cxnLst/>
            <a:rect l="l" t="t" r="r" b="b"/>
            <a:pathLst>
              <a:path w="1793052" h="1793052">
                <a:moveTo>
                  <a:pt x="0" y="0"/>
                </a:moveTo>
                <a:lnTo>
                  <a:pt x="1793053" y="0"/>
                </a:lnTo>
                <a:lnTo>
                  <a:pt x="1793053" y="1793053"/>
                </a:lnTo>
                <a:lnTo>
                  <a:pt x="0" y="1793053"/>
                </a:lnTo>
                <a:lnTo>
                  <a:pt x="0" y="0"/>
                </a:lnTo>
                <a:close/>
              </a:path>
            </a:pathLst>
          </a:custGeom>
          <a:blipFill>
            <a:blip r:embed="rId2"/>
            <a:stretch>
              <a:fillRect/>
            </a:stretch>
          </a:blipFill>
        </p:spPr>
      </p:sp>
      <p:sp>
        <p:nvSpPr>
          <p:cNvPr id="3" name="Freeform 3"/>
          <p:cNvSpPr/>
          <p:nvPr/>
        </p:nvSpPr>
        <p:spPr>
          <a:xfrm>
            <a:off x="3662654" y="9141555"/>
            <a:ext cx="1960214" cy="1080295"/>
          </a:xfrm>
          <a:custGeom>
            <a:avLst/>
            <a:gdLst/>
            <a:ahLst/>
            <a:cxnLst/>
            <a:rect l="l" t="t" r="r" b="b"/>
            <a:pathLst>
              <a:path w="1960214" h="1080295">
                <a:moveTo>
                  <a:pt x="0" y="0"/>
                </a:moveTo>
                <a:lnTo>
                  <a:pt x="1960214" y="0"/>
                </a:lnTo>
                <a:lnTo>
                  <a:pt x="1960214" y="1080295"/>
                </a:lnTo>
                <a:lnTo>
                  <a:pt x="0" y="1080295"/>
                </a:lnTo>
                <a:lnTo>
                  <a:pt x="0" y="0"/>
                </a:lnTo>
                <a:close/>
              </a:path>
            </a:pathLst>
          </a:custGeom>
          <a:blipFill>
            <a:blip r:embed="rId3"/>
            <a:stretch>
              <a:fillRect/>
            </a:stretch>
          </a:blipFill>
        </p:spPr>
      </p:sp>
      <p:sp>
        <p:nvSpPr>
          <p:cNvPr id="4" name="Freeform 4"/>
          <p:cNvSpPr/>
          <p:nvPr/>
        </p:nvSpPr>
        <p:spPr>
          <a:xfrm>
            <a:off x="5990476" y="9161881"/>
            <a:ext cx="3288260" cy="1066622"/>
          </a:xfrm>
          <a:custGeom>
            <a:avLst/>
            <a:gdLst/>
            <a:ahLst/>
            <a:cxnLst/>
            <a:rect l="l" t="t" r="r" b="b"/>
            <a:pathLst>
              <a:path w="3288260" h="1066622">
                <a:moveTo>
                  <a:pt x="0" y="0"/>
                </a:moveTo>
                <a:lnTo>
                  <a:pt x="3288260" y="0"/>
                </a:lnTo>
                <a:lnTo>
                  <a:pt x="3288260" y="1066622"/>
                </a:lnTo>
                <a:lnTo>
                  <a:pt x="0" y="1066622"/>
                </a:lnTo>
                <a:lnTo>
                  <a:pt x="0" y="0"/>
                </a:lnTo>
                <a:close/>
              </a:path>
            </a:pathLst>
          </a:custGeom>
          <a:blipFill>
            <a:blip r:embed="rId4"/>
            <a:stretch>
              <a:fillRect/>
            </a:stretch>
          </a:blipFill>
        </p:spPr>
      </p:sp>
      <p:sp>
        <p:nvSpPr>
          <p:cNvPr id="5" name="Freeform 5"/>
          <p:cNvSpPr/>
          <p:nvPr/>
        </p:nvSpPr>
        <p:spPr>
          <a:xfrm>
            <a:off x="4848862" y="1770244"/>
            <a:ext cx="8116477" cy="6985089"/>
          </a:xfrm>
          <a:custGeom>
            <a:avLst/>
            <a:gdLst/>
            <a:ahLst/>
            <a:cxnLst/>
            <a:rect l="l" t="t" r="r" b="b"/>
            <a:pathLst>
              <a:path w="8116477" h="6985089">
                <a:moveTo>
                  <a:pt x="0" y="0"/>
                </a:moveTo>
                <a:lnTo>
                  <a:pt x="8116477" y="0"/>
                </a:lnTo>
                <a:lnTo>
                  <a:pt x="8116477" y="6985089"/>
                </a:lnTo>
                <a:lnTo>
                  <a:pt x="0" y="6985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5688450" y="6396075"/>
            <a:ext cx="2319187" cy="901706"/>
          </a:xfrm>
          <a:prstGeom prst="rect">
            <a:avLst/>
          </a:prstGeom>
        </p:spPr>
        <p:txBody>
          <a:bodyPr lIns="0" tIns="0" rIns="0" bIns="0" rtlCol="0" anchor="t">
            <a:spAutoFit/>
          </a:bodyPr>
          <a:lstStyle/>
          <a:p>
            <a:pPr algn="just">
              <a:lnSpc>
                <a:spcPts val="3547"/>
              </a:lnSpc>
            </a:pPr>
            <a:r>
              <a:rPr lang="en-US" sz="3379" spc="152">
                <a:solidFill>
                  <a:srgbClr val="FFFFFF"/>
                </a:solidFill>
                <a:latin typeface="League Gothic"/>
              </a:rPr>
              <a:t>Call for</a:t>
            </a:r>
          </a:p>
          <a:p>
            <a:pPr algn="just">
              <a:lnSpc>
                <a:spcPts val="3547"/>
              </a:lnSpc>
            </a:pPr>
            <a:r>
              <a:rPr lang="en-US" sz="3379" spc="152">
                <a:solidFill>
                  <a:srgbClr val="FFFFFF"/>
                </a:solidFill>
                <a:latin typeface="League Gothic"/>
              </a:rPr>
              <a:t>Emergencies</a:t>
            </a:r>
          </a:p>
        </p:txBody>
      </p:sp>
      <p:sp>
        <p:nvSpPr>
          <p:cNvPr id="7" name="TextBox 7"/>
          <p:cNvSpPr txBox="1"/>
          <p:nvPr/>
        </p:nvSpPr>
        <p:spPr>
          <a:xfrm>
            <a:off x="9462596" y="6137239"/>
            <a:ext cx="2809736" cy="1257033"/>
          </a:xfrm>
          <a:prstGeom prst="rect">
            <a:avLst/>
          </a:prstGeom>
        </p:spPr>
        <p:txBody>
          <a:bodyPr lIns="0" tIns="0" rIns="0" bIns="0" rtlCol="0" anchor="t">
            <a:spAutoFit/>
          </a:bodyPr>
          <a:lstStyle/>
          <a:p>
            <a:pPr algn="r">
              <a:lnSpc>
                <a:spcPts val="3276"/>
              </a:lnSpc>
            </a:pPr>
            <a:r>
              <a:rPr lang="en-US" sz="3243" spc="145">
                <a:solidFill>
                  <a:srgbClr val="FFFFFF"/>
                </a:solidFill>
                <a:latin typeface="League Gothic"/>
              </a:rPr>
              <a:t>Call for</a:t>
            </a:r>
          </a:p>
          <a:p>
            <a:pPr algn="r">
              <a:lnSpc>
                <a:spcPts val="3276"/>
              </a:lnSpc>
            </a:pPr>
            <a:r>
              <a:rPr lang="en-US" sz="3243" spc="145">
                <a:solidFill>
                  <a:srgbClr val="FFFFFF"/>
                </a:solidFill>
                <a:latin typeface="League Gothic"/>
              </a:rPr>
              <a:t>Crisis Support &amp;</a:t>
            </a:r>
          </a:p>
          <a:p>
            <a:pPr algn="r">
              <a:lnSpc>
                <a:spcPts val="3276"/>
              </a:lnSpc>
            </a:pPr>
            <a:r>
              <a:rPr lang="en-US" sz="3243" spc="145">
                <a:solidFill>
                  <a:srgbClr val="FFFFFF"/>
                </a:solidFill>
                <a:latin typeface="League Gothic"/>
              </a:rPr>
              <a:t>Emotional Distress</a:t>
            </a:r>
          </a:p>
        </p:txBody>
      </p:sp>
      <p:grpSp>
        <p:nvGrpSpPr>
          <p:cNvPr id="8" name="Group 8"/>
          <p:cNvGrpSpPr/>
          <p:nvPr/>
        </p:nvGrpSpPr>
        <p:grpSpPr>
          <a:xfrm>
            <a:off x="7689972" y="4607105"/>
            <a:ext cx="2434257" cy="1884499"/>
            <a:chOff x="0" y="0"/>
            <a:chExt cx="3245676" cy="2512666"/>
          </a:xfrm>
        </p:grpSpPr>
        <p:sp>
          <p:nvSpPr>
            <p:cNvPr id="9" name="Freeform 9"/>
            <p:cNvSpPr/>
            <p:nvPr/>
          </p:nvSpPr>
          <p:spPr>
            <a:xfrm>
              <a:off x="264640" y="0"/>
              <a:ext cx="2716396" cy="2512666"/>
            </a:xfrm>
            <a:custGeom>
              <a:avLst/>
              <a:gdLst/>
              <a:ahLst/>
              <a:cxnLst/>
              <a:rect l="l" t="t" r="r" b="b"/>
              <a:pathLst>
                <a:path w="2716396" h="2512666">
                  <a:moveTo>
                    <a:pt x="0" y="0"/>
                  </a:moveTo>
                  <a:lnTo>
                    <a:pt x="2716396" y="0"/>
                  </a:lnTo>
                  <a:lnTo>
                    <a:pt x="2716396" y="2512666"/>
                  </a:lnTo>
                  <a:lnTo>
                    <a:pt x="0" y="25126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0" y="594202"/>
              <a:ext cx="3245676" cy="1273997"/>
            </a:xfrm>
            <a:prstGeom prst="rect">
              <a:avLst/>
            </a:prstGeom>
          </p:spPr>
          <p:txBody>
            <a:bodyPr lIns="0" tIns="0" rIns="0" bIns="0" rtlCol="0" anchor="t">
              <a:spAutoFit/>
            </a:bodyPr>
            <a:lstStyle/>
            <a:p>
              <a:pPr algn="ctr">
                <a:lnSpc>
                  <a:spcPts val="2556"/>
                </a:lnSpc>
              </a:pPr>
              <a:r>
                <a:rPr lang="en-US" sz="2582" spc="116">
                  <a:solidFill>
                    <a:srgbClr val="FFFFFF"/>
                  </a:solidFill>
                  <a:latin typeface="League Gothic"/>
                </a:rPr>
                <a:t>Whole</a:t>
              </a:r>
            </a:p>
            <a:p>
              <a:pPr algn="ctr">
                <a:lnSpc>
                  <a:spcPts val="2556"/>
                </a:lnSpc>
              </a:pPr>
              <a:r>
                <a:rPr lang="en-US" sz="2582" spc="116">
                  <a:solidFill>
                    <a:srgbClr val="FFFFFF"/>
                  </a:solidFill>
                  <a:latin typeface="League Gothic"/>
                </a:rPr>
                <a:t>Person</a:t>
              </a:r>
            </a:p>
            <a:p>
              <a:pPr algn="ctr">
                <a:lnSpc>
                  <a:spcPts val="2556"/>
                </a:lnSpc>
              </a:pPr>
              <a:r>
                <a:rPr lang="en-US" sz="2582" spc="116">
                  <a:solidFill>
                    <a:srgbClr val="FFFFFF"/>
                  </a:solidFill>
                  <a:latin typeface="League Gothic"/>
                </a:rPr>
                <a:t>Care</a:t>
              </a:r>
            </a:p>
          </p:txBody>
        </p:sp>
      </p:grpSp>
      <p:sp>
        <p:nvSpPr>
          <p:cNvPr id="11" name="TextBox 11"/>
          <p:cNvSpPr txBox="1"/>
          <p:nvPr/>
        </p:nvSpPr>
        <p:spPr>
          <a:xfrm>
            <a:off x="4533042" y="482840"/>
            <a:ext cx="11010986" cy="926931"/>
          </a:xfrm>
          <a:prstGeom prst="rect">
            <a:avLst/>
          </a:prstGeom>
        </p:spPr>
        <p:txBody>
          <a:bodyPr lIns="0" tIns="0" rIns="0" bIns="0" rtlCol="0" anchor="t">
            <a:spAutoFit/>
          </a:bodyPr>
          <a:lstStyle/>
          <a:p>
            <a:pPr>
              <a:lnSpc>
                <a:spcPts val="7378"/>
              </a:lnSpc>
            </a:pPr>
            <a:r>
              <a:rPr lang="en-US" sz="6148" spc="909">
                <a:solidFill>
                  <a:srgbClr val="000000"/>
                </a:solidFill>
                <a:latin typeface="Glacial Indifference"/>
              </a:rPr>
              <a:t>Help is 3 Numbers Away</a:t>
            </a:r>
          </a:p>
        </p:txBody>
      </p:sp>
      <p:sp>
        <p:nvSpPr>
          <p:cNvPr id="12" name="TextBox 12"/>
          <p:cNvSpPr txBox="1"/>
          <p:nvPr/>
        </p:nvSpPr>
        <p:spPr>
          <a:xfrm>
            <a:off x="7811085" y="3493313"/>
            <a:ext cx="2192031" cy="1088043"/>
          </a:xfrm>
          <a:prstGeom prst="rect">
            <a:avLst/>
          </a:prstGeom>
        </p:spPr>
        <p:txBody>
          <a:bodyPr lIns="0" tIns="0" rIns="0" bIns="0" rtlCol="0" anchor="t">
            <a:spAutoFit/>
          </a:bodyPr>
          <a:lstStyle/>
          <a:p>
            <a:pPr algn="ctr">
              <a:lnSpc>
                <a:spcPts val="8168"/>
              </a:lnSpc>
            </a:pPr>
            <a:r>
              <a:rPr lang="en-US" sz="8250" spc="371">
                <a:solidFill>
                  <a:srgbClr val="FFFFFF"/>
                </a:solidFill>
                <a:latin typeface="League Gothic"/>
              </a:rPr>
              <a:t>211</a:t>
            </a:r>
          </a:p>
        </p:txBody>
      </p:sp>
      <p:sp>
        <p:nvSpPr>
          <p:cNvPr id="13" name="TextBox 13"/>
          <p:cNvSpPr txBox="1"/>
          <p:nvPr/>
        </p:nvSpPr>
        <p:spPr>
          <a:xfrm>
            <a:off x="9623492" y="7667290"/>
            <a:ext cx="2192031" cy="1088043"/>
          </a:xfrm>
          <a:prstGeom prst="rect">
            <a:avLst/>
          </a:prstGeom>
        </p:spPr>
        <p:txBody>
          <a:bodyPr lIns="0" tIns="0" rIns="0" bIns="0" rtlCol="0" anchor="t">
            <a:spAutoFit/>
          </a:bodyPr>
          <a:lstStyle/>
          <a:p>
            <a:pPr algn="ctr">
              <a:lnSpc>
                <a:spcPts val="8168"/>
              </a:lnSpc>
            </a:pPr>
            <a:r>
              <a:rPr lang="en-US" sz="8250" spc="371">
                <a:solidFill>
                  <a:srgbClr val="FFFFFF"/>
                </a:solidFill>
                <a:latin typeface="League Gothic"/>
              </a:rPr>
              <a:t>988</a:t>
            </a:r>
          </a:p>
        </p:txBody>
      </p:sp>
      <p:sp>
        <p:nvSpPr>
          <p:cNvPr id="14" name="TextBox 14"/>
          <p:cNvSpPr txBox="1"/>
          <p:nvPr/>
        </p:nvSpPr>
        <p:spPr>
          <a:xfrm>
            <a:off x="6055271" y="7639342"/>
            <a:ext cx="2192031" cy="1088043"/>
          </a:xfrm>
          <a:prstGeom prst="rect">
            <a:avLst/>
          </a:prstGeom>
        </p:spPr>
        <p:txBody>
          <a:bodyPr lIns="0" tIns="0" rIns="0" bIns="0" rtlCol="0" anchor="t">
            <a:spAutoFit/>
          </a:bodyPr>
          <a:lstStyle/>
          <a:p>
            <a:pPr algn="ctr">
              <a:lnSpc>
                <a:spcPts val="8168"/>
              </a:lnSpc>
            </a:pPr>
            <a:r>
              <a:rPr lang="en-US" sz="8250" spc="371">
                <a:solidFill>
                  <a:srgbClr val="FFFFFF"/>
                </a:solidFill>
                <a:latin typeface="League Gothic"/>
              </a:rPr>
              <a:t>911</a:t>
            </a:r>
          </a:p>
        </p:txBody>
      </p:sp>
      <p:sp>
        <p:nvSpPr>
          <p:cNvPr id="15" name="TextBox 15"/>
          <p:cNvSpPr txBox="1"/>
          <p:nvPr/>
        </p:nvSpPr>
        <p:spPr>
          <a:xfrm>
            <a:off x="3303805" y="2042099"/>
            <a:ext cx="4001210" cy="671335"/>
          </a:xfrm>
          <a:prstGeom prst="rect">
            <a:avLst/>
          </a:prstGeom>
        </p:spPr>
        <p:txBody>
          <a:bodyPr lIns="0" tIns="0" rIns="0" bIns="0" rtlCol="0" anchor="t">
            <a:spAutoFit/>
          </a:bodyPr>
          <a:lstStyle/>
          <a:p>
            <a:pPr>
              <a:lnSpc>
                <a:spcPts val="1892"/>
              </a:lnSpc>
            </a:pPr>
            <a:r>
              <a:rPr lang="en-US" sz="1351">
                <a:solidFill>
                  <a:srgbClr val="000000"/>
                </a:solidFill>
                <a:latin typeface="HK Gothic"/>
              </a:rPr>
              <a:t>Comprehensive database of community resources &amp; provides information &amp; referrals for essential needs like:</a:t>
            </a:r>
          </a:p>
        </p:txBody>
      </p:sp>
      <p:sp>
        <p:nvSpPr>
          <p:cNvPr id="16" name="TextBox 16"/>
          <p:cNvSpPr txBox="1"/>
          <p:nvPr/>
        </p:nvSpPr>
        <p:spPr>
          <a:xfrm>
            <a:off x="7378129" y="2106638"/>
            <a:ext cx="3057942" cy="1188028"/>
          </a:xfrm>
          <a:prstGeom prst="rect">
            <a:avLst/>
          </a:prstGeom>
        </p:spPr>
        <p:txBody>
          <a:bodyPr lIns="0" tIns="0" rIns="0" bIns="0" rtlCol="0" anchor="t">
            <a:spAutoFit/>
          </a:bodyPr>
          <a:lstStyle/>
          <a:p>
            <a:pPr algn="ctr">
              <a:lnSpc>
                <a:spcPts val="3211"/>
              </a:lnSpc>
            </a:pPr>
            <a:r>
              <a:rPr lang="en-US" sz="3243" spc="145">
                <a:solidFill>
                  <a:srgbClr val="FFFFFF"/>
                </a:solidFill>
                <a:latin typeface="League Gothic"/>
              </a:rPr>
              <a:t>Call for</a:t>
            </a:r>
          </a:p>
          <a:p>
            <a:pPr algn="ctr">
              <a:lnSpc>
                <a:spcPts val="3211"/>
              </a:lnSpc>
            </a:pPr>
            <a:r>
              <a:rPr lang="en-US" sz="3243" spc="145">
                <a:solidFill>
                  <a:srgbClr val="FFFFFF"/>
                </a:solidFill>
                <a:latin typeface="League Gothic"/>
              </a:rPr>
              <a:t>Information &amp;</a:t>
            </a:r>
          </a:p>
          <a:p>
            <a:pPr algn="ctr">
              <a:lnSpc>
                <a:spcPts val="3211"/>
              </a:lnSpc>
            </a:pPr>
            <a:r>
              <a:rPr lang="en-US" sz="3243" spc="145">
                <a:solidFill>
                  <a:srgbClr val="FFFFFF"/>
                </a:solidFill>
                <a:latin typeface="League Gothic"/>
              </a:rPr>
              <a:t>Community Resources</a:t>
            </a:r>
          </a:p>
        </p:txBody>
      </p:sp>
      <p:sp>
        <p:nvSpPr>
          <p:cNvPr id="17" name="TextBox 17"/>
          <p:cNvSpPr txBox="1"/>
          <p:nvPr/>
        </p:nvSpPr>
        <p:spPr>
          <a:xfrm>
            <a:off x="10038535" y="4619457"/>
            <a:ext cx="795072" cy="638560"/>
          </a:xfrm>
          <a:prstGeom prst="rect">
            <a:avLst/>
          </a:prstGeom>
        </p:spPr>
        <p:txBody>
          <a:bodyPr lIns="0" tIns="0" rIns="0" bIns="0" rtlCol="0" anchor="t">
            <a:spAutoFit/>
          </a:bodyPr>
          <a:lstStyle/>
          <a:p>
            <a:pPr algn="ctr">
              <a:lnSpc>
                <a:spcPts val="2457"/>
              </a:lnSpc>
            </a:pPr>
            <a:r>
              <a:rPr lang="en-US" sz="2432" spc="109">
                <a:solidFill>
                  <a:srgbClr val="FFFFFF"/>
                </a:solidFill>
                <a:latin typeface="League Gothic"/>
              </a:rPr>
              <a:t>Warm</a:t>
            </a:r>
          </a:p>
          <a:p>
            <a:pPr algn="ctr">
              <a:lnSpc>
                <a:spcPts val="2457"/>
              </a:lnSpc>
            </a:pPr>
            <a:r>
              <a:rPr lang="en-US" sz="2432" spc="109">
                <a:solidFill>
                  <a:srgbClr val="FFFFFF"/>
                </a:solidFill>
                <a:latin typeface="League Gothic"/>
              </a:rPr>
              <a:t>Handoff</a:t>
            </a:r>
          </a:p>
        </p:txBody>
      </p:sp>
      <p:sp>
        <p:nvSpPr>
          <p:cNvPr id="18" name="TextBox 18"/>
          <p:cNvSpPr txBox="1"/>
          <p:nvPr/>
        </p:nvSpPr>
        <p:spPr>
          <a:xfrm>
            <a:off x="8509564" y="6677359"/>
            <a:ext cx="795072" cy="638560"/>
          </a:xfrm>
          <a:prstGeom prst="rect">
            <a:avLst/>
          </a:prstGeom>
        </p:spPr>
        <p:txBody>
          <a:bodyPr lIns="0" tIns="0" rIns="0" bIns="0" rtlCol="0" anchor="t">
            <a:spAutoFit/>
          </a:bodyPr>
          <a:lstStyle/>
          <a:p>
            <a:pPr algn="ctr">
              <a:lnSpc>
                <a:spcPts val="2457"/>
              </a:lnSpc>
            </a:pPr>
            <a:r>
              <a:rPr lang="en-US" sz="2432" spc="109">
                <a:solidFill>
                  <a:srgbClr val="FFFFFF"/>
                </a:solidFill>
                <a:latin typeface="League Gothic"/>
              </a:rPr>
              <a:t>Warm</a:t>
            </a:r>
          </a:p>
          <a:p>
            <a:pPr algn="ctr">
              <a:lnSpc>
                <a:spcPts val="2457"/>
              </a:lnSpc>
            </a:pPr>
            <a:r>
              <a:rPr lang="en-US" sz="2432" spc="109">
                <a:solidFill>
                  <a:srgbClr val="FFFFFF"/>
                </a:solidFill>
                <a:latin typeface="League Gothic"/>
              </a:rPr>
              <a:t>Handoff</a:t>
            </a:r>
          </a:p>
        </p:txBody>
      </p:sp>
      <p:sp>
        <p:nvSpPr>
          <p:cNvPr id="19" name="TextBox 19"/>
          <p:cNvSpPr txBox="1"/>
          <p:nvPr/>
        </p:nvSpPr>
        <p:spPr>
          <a:xfrm>
            <a:off x="6990265" y="4526091"/>
            <a:ext cx="795072" cy="638560"/>
          </a:xfrm>
          <a:prstGeom prst="rect">
            <a:avLst/>
          </a:prstGeom>
        </p:spPr>
        <p:txBody>
          <a:bodyPr lIns="0" tIns="0" rIns="0" bIns="0" rtlCol="0" anchor="t">
            <a:spAutoFit/>
          </a:bodyPr>
          <a:lstStyle/>
          <a:p>
            <a:pPr algn="ctr">
              <a:lnSpc>
                <a:spcPts val="2457"/>
              </a:lnSpc>
            </a:pPr>
            <a:r>
              <a:rPr lang="en-US" sz="2432" spc="109">
                <a:solidFill>
                  <a:srgbClr val="FFFFFF"/>
                </a:solidFill>
                <a:latin typeface="League Gothic"/>
              </a:rPr>
              <a:t>Warm</a:t>
            </a:r>
          </a:p>
          <a:p>
            <a:pPr algn="ctr">
              <a:lnSpc>
                <a:spcPts val="2457"/>
              </a:lnSpc>
            </a:pPr>
            <a:r>
              <a:rPr lang="en-US" sz="2432" spc="109">
                <a:solidFill>
                  <a:srgbClr val="FFFFFF"/>
                </a:solidFill>
                <a:latin typeface="League Gothic"/>
              </a:rPr>
              <a:t>Handoff</a:t>
            </a:r>
          </a:p>
        </p:txBody>
      </p:sp>
      <p:sp>
        <p:nvSpPr>
          <p:cNvPr id="20" name="TextBox 20"/>
          <p:cNvSpPr txBox="1"/>
          <p:nvPr/>
        </p:nvSpPr>
        <p:spPr>
          <a:xfrm>
            <a:off x="2583805" y="2085065"/>
            <a:ext cx="1439999" cy="709228"/>
          </a:xfrm>
          <a:prstGeom prst="rect">
            <a:avLst/>
          </a:prstGeom>
        </p:spPr>
        <p:txBody>
          <a:bodyPr lIns="0" tIns="0" rIns="0" bIns="0" rtlCol="0" anchor="t">
            <a:spAutoFit/>
          </a:bodyPr>
          <a:lstStyle/>
          <a:p>
            <a:pPr>
              <a:lnSpc>
                <a:spcPts val="5365"/>
              </a:lnSpc>
            </a:pPr>
            <a:r>
              <a:rPr lang="en-US" sz="5420" spc="243">
                <a:solidFill>
                  <a:srgbClr val="23BF78"/>
                </a:solidFill>
                <a:latin typeface="League Gothic"/>
              </a:rPr>
              <a:t>211</a:t>
            </a:r>
          </a:p>
        </p:txBody>
      </p:sp>
      <p:grpSp>
        <p:nvGrpSpPr>
          <p:cNvPr id="21" name="Group 21"/>
          <p:cNvGrpSpPr/>
          <p:nvPr/>
        </p:nvGrpSpPr>
        <p:grpSpPr>
          <a:xfrm>
            <a:off x="3752675" y="2869868"/>
            <a:ext cx="3237590" cy="281284"/>
            <a:chOff x="0" y="0"/>
            <a:chExt cx="4316787" cy="375045"/>
          </a:xfrm>
        </p:grpSpPr>
        <p:grpSp>
          <p:nvGrpSpPr>
            <p:cNvPr id="22" name="Group 22"/>
            <p:cNvGrpSpPr/>
            <p:nvPr/>
          </p:nvGrpSpPr>
          <p:grpSpPr>
            <a:xfrm>
              <a:off x="1786098" y="0"/>
              <a:ext cx="375045" cy="37504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F78"/>
              </a:solidFill>
            </p:spPr>
          </p:sp>
          <p:sp>
            <p:nvSpPr>
              <p:cNvPr id="24" name="TextBox 24"/>
              <p:cNvSpPr txBox="1"/>
              <p:nvPr/>
            </p:nvSpPr>
            <p:spPr>
              <a:xfrm>
                <a:off x="76200" y="66675"/>
                <a:ext cx="660400" cy="669925"/>
              </a:xfrm>
              <a:prstGeom prst="rect">
                <a:avLst/>
              </a:prstGeom>
            </p:spPr>
            <p:txBody>
              <a:bodyPr lIns="50800" tIns="50800" rIns="50800" bIns="50800" rtlCol="0" anchor="ctr"/>
              <a:lstStyle/>
              <a:p>
                <a:pPr algn="ctr">
                  <a:lnSpc>
                    <a:spcPts val="770"/>
                  </a:lnSpc>
                </a:pPr>
                <a:endParaRPr/>
              </a:p>
            </p:txBody>
          </p:sp>
        </p:grpSp>
        <p:sp>
          <p:nvSpPr>
            <p:cNvPr id="25" name="AutoShape 25"/>
            <p:cNvSpPr/>
            <p:nvPr/>
          </p:nvSpPr>
          <p:spPr>
            <a:xfrm flipV="1">
              <a:off x="1973621" y="204688"/>
              <a:ext cx="2343166" cy="0"/>
            </a:xfrm>
            <a:prstGeom prst="line">
              <a:avLst/>
            </a:prstGeom>
            <a:ln w="34331" cap="flat">
              <a:solidFill>
                <a:srgbClr val="23BF78"/>
              </a:solidFill>
              <a:prstDash val="solid"/>
              <a:headEnd type="none" w="sm" len="sm"/>
              <a:tailEnd type="none" w="sm" len="sm"/>
            </a:ln>
          </p:spPr>
        </p:sp>
        <p:sp>
          <p:nvSpPr>
            <p:cNvPr id="26" name="TextBox 26"/>
            <p:cNvSpPr txBox="1"/>
            <p:nvPr/>
          </p:nvSpPr>
          <p:spPr>
            <a:xfrm>
              <a:off x="0" y="68425"/>
              <a:ext cx="1651211" cy="278438"/>
            </a:xfrm>
            <a:prstGeom prst="rect">
              <a:avLst/>
            </a:prstGeom>
          </p:spPr>
          <p:txBody>
            <a:bodyPr lIns="0" tIns="0" rIns="0" bIns="0" rtlCol="0" anchor="t">
              <a:spAutoFit/>
            </a:bodyPr>
            <a:lstStyle/>
            <a:p>
              <a:pPr algn="r">
                <a:lnSpc>
                  <a:spcPts val="1892"/>
                </a:lnSpc>
              </a:pPr>
              <a:r>
                <a:rPr lang="en-US" sz="1351">
                  <a:solidFill>
                    <a:srgbClr val="000000"/>
                  </a:solidFill>
                  <a:latin typeface="HK Gothic"/>
                </a:rPr>
                <a:t>Food</a:t>
              </a:r>
            </a:p>
          </p:txBody>
        </p:sp>
      </p:grpSp>
      <p:grpSp>
        <p:nvGrpSpPr>
          <p:cNvPr id="27" name="Group 27"/>
          <p:cNvGrpSpPr/>
          <p:nvPr/>
        </p:nvGrpSpPr>
        <p:grpSpPr>
          <a:xfrm>
            <a:off x="2812877" y="3331388"/>
            <a:ext cx="4071970" cy="281284"/>
            <a:chOff x="0" y="0"/>
            <a:chExt cx="5429293" cy="375045"/>
          </a:xfrm>
        </p:grpSpPr>
        <p:grpSp>
          <p:nvGrpSpPr>
            <p:cNvPr id="28" name="Group 28"/>
            <p:cNvGrpSpPr/>
            <p:nvPr/>
          </p:nvGrpSpPr>
          <p:grpSpPr>
            <a:xfrm>
              <a:off x="2513803" y="0"/>
              <a:ext cx="375045" cy="375045"/>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F78"/>
              </a:solidFill>
            </p:spPr>
          </p:sp>
          <p:sp>
            <p:nvSpPr>
              <p:cNvPr id="30" name="TextBox 30"/>
              <p:cNvSpPr txBox="1"/>
              <p:nvPr/>
            </p:nvSpPr>
            <p:spPr>
              <a:xfrm>
                <a:off x="76200" y="66675"/>
                <a:ext cx="660400" cy="669925"/>
              </a:xfrm>
              <a:prstGeom prst="rect">
                <a:avLst/>
              </a:prstGeom>
            </p:spPr>
            <p:txBody>
              <a:bodyPr lIns="50800" tIns="50800" rIns="50800" bIns="50800" rtlCol="0" anchor="ctr"/>
              <a:lstStyle/>
              <a:p>
                <a:pPr algn="ctr">
                  <a:lnSpc>
                    <a:spcPts val="770"/>
                  </a:lnSpc>
                </a:pPr>
                <a:endParaRPr/>
              </a:p>
            </p:txBody>
          </p:sp>
        </p:grpSp>
        <p:sp>
          <p:nvSpPr>
            <p:cNvPr id="31" name="AutoShape 31"/>
            <p:cNvSpPr/>
            <p:nvPr/>
          </p:nvSpPr>
          <p:spPr>
            <a:xfrm flipV="1">
              <a:off x="2701325" y="187523"/>
              <a:ext cx="2727860" cy="17165"/>
            </a:xfrm>
            <a:prstGeom prst="line">
              <a:avLst/>
            </a:prstGeom>
            <a:ln w="34331" cap="flat">
              <a:solidFill>
                <a:srgbClr val="23BF78"/>
              </a:solidFill>
              <a:prstDash val="solid"/>
              <a:headEnd type="none" w="sm" len="sm"/>
              <a:tailEnd type="none" w="sm" len="sm"/>
            </a:ln>
          </p:spPr>
        </p:sp>
        <p:sp>
          <p:nvSpPr>
            <p:cNvPr id="32" name="TextBox 32"/>
            <p:cNvSpPr txBox="1"/>
            <p:nvPr/>
          </p:nvSpPr>
          <p:spPr>
            <a:xfrm>
              <a:off x="0" y="47361"/>
              <a:ext cx="2376479" cy="278438"/>
            </a:xfrm>
            <a:prstGeom prst="rect">
              <a:avLst/>
            </a:prstGeom>
          </p:spPr>
          <p:txBody>
            <a:bodyPr lIns="0" tIns="0" rIns="0" bIns="0" rtlCol="0" anchor="t">
              <a:spAutoFit/>
            </a:bodyPr>
            <a:lstStyle/>
            <a:p>
              <a:pPr algn="r">
                <a:lnSpc>
                  <a:spcPts val="1892"/>
                </a:lnSpc>
              </a:pPr>
              <a:r>
                <a:rPr lang="en-US" sz="1351">
                  <a:solidFill>
                    <a:srgbClr val="000000"/>
                  </a:solidFill>
                  <a:latin typeface="HK Gothic"/>
                </a:rPr>
                <a:t>Housing &amp; Shelter</a:t>
              </a:r>
            </a:p>
          </p:txBody>
        </p:sp>
      </p:grpSp>
      <p:grpSp>
        <p:nvGrpSpPr>
          <p:cNvPr id="33" name="Group 33"/>
          <p:cNvGrpSpPr/>
          <p:nvPr/>
        </p:nvGrpSpPr>
        <p:grpSpPr>
          <a:xfrm>
            <a:off x="2478191" y="3795781"/>
            <a:ext cx="4234092" cy="666847"/>
            <a:chOff x="0" y="0"/>
            <a:chExt cx="5645455" cy="889129"/>
          </a:xfrm>
        </p:grpSpPr>
        <p:grpSp>
          <p:nvGrpSpPr>
            <p:cNvPr id="34" name="Group 34"/>
            <p:cNvGrpSpPr/>
            <p:nvPr/>
          </p:nvGrpSpPr>
          <p:grpSpPr>
            <a:xfrm>
              <a:off x="2485169" y="0"/>
              <a:ext cx="375045" cy="375045"/>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F78"/>
              </a:solidFill>
            </p:spPr>
          </p:sp>
          <p:sp>
            <p:nvSpPr>
              <p:cNvPr id="36" name="TextBox 36"/>
              <p:cNvSpPr txBox="1"/>
              <p:nvPr/>
            </p:nvSpPr>
            <p:spPr>
              <a:xfrm>
                <a:off x="76200" y="66675"/>
                <a:ext cx="660400" cy="669925"/>
              </a:xfrm>
              <a:prstGeom prst="rect">
                <a:avLst/>
              </a:prstGeom>
            </p:spPr>
            <p:txBody>
              <a:bodyPr lIns="50800" tIns="50800" rIns="50800" bIns="50800" rtlCol="0" anchor="ctr"/>
              <a:lstStyle/>
              <a:p>
                <a:pPr algn="ctr">
                  <a:lnSpc>
                    <a:spcPts val="770"/>
                  </a:lnSpc>
                </a:pPr>
                <a:endParaRPr/>
              </a:p>
            </p:txBody>
          </p:sp>
        </p:grpSp>
        <p:sp>
          <p:nvSpPr>
            <p:cNvPr id="37" name="AutoShape 37"/>
            <p:cNvSpPr/>
            <p:nvPr/>
          </p:nvSpPr>
          <p:spPr>
            <a:xfrm flipV="1">
              <a:off x="2672691" y="187523"/>
              <a:ext cx="2972665" cy="17165"/>
            </a:xfrm>
            <a:prstGeom prst="line">
              <a:avLst/>
            </a:prstGeom>
            <a:ln w="34331" cap="flat">
              <a:solidFill>
                <a:srgbClr val="23BF78"/>
              </a:solidFill>
              <a:prstDash val="solid"/>
              <a:headEnd type="none" w="sm" len="sm"/>
              <a:tailEnd type="none" w="sm" len="sm"/>
            </a:ln>
          </p:spPr>
        </p:sp>
        <p:sp>
          <p:nvSpPr>
            <p:cNvPr id="38" name="TextBox 38"/>
            <p:cNvSpPr txBox="1"/>
            <p:nvPr/>
          </p:nvSpPr>
          <p:spPr>
            <a:xfrm>
              <a:off x="0" y="366"/>
              <a:ext cx="2376479" cy="888763"/>
            </a:xfrm>
            <a:prstGeom prst="rect">
              <a:avLst/>
            </a:prstGeom>
          </p:spPr>
          <p:txBody>
            <a:bodyPr lIns="0" tIns="0" rIns="0" bIns="0" rtlCol="0" anchor="t">
              <a:spAutoFit/>
            </a:bodyPr>
            <a:lstStyle/>
            <a:p>
              <a:pPr algn="r">
                <a:lnSpc>
                  <a:spcPts val="1892"/>
                </a:lnSpc>
              </a:pPr>
              <a:r>
                <a:rPr lang="en-US" sz="1351">
                  <a:solidFill>
                    <a:srgbClr val="000000"/>
                  </a:solidFill>
                  <a:latin typeface="HK Gothic"/>
                </a:rPr>
                <a:t>Healthcare Services</a:t>
              </a:r>
            </a:p>
            <a:p>
              <a:pPr algn="r">
                <a:lnSpc>
                  <a:spcPts val="1892"/>
                </a:lnSpc>
              </a:pPr>
              <a:r>
                <a:rPr lang="en-US" sz="1351">
                  <a:solidFill>
                    <a:srgbClr val="000000"/>
                  </a:solidFill>
                  <a:latin typeface="HK Gothic"/>
                </a:rPr>
                <a:t>(including mental health resources)</a:t>
              </a:r>
            </a:p>
          </p:txBody>
        </p:sp>
      </p:grpSp>
      <p:grpSp>
        <p:nvGrpSpPr>
          <p:cNvPr id="39" name="Group 39"/>
          <p:cNvGrpSpPr/>
          <p:nvPr/>
        </p:nvGrpSpPr>
        <p:grpSpPr>
          <a:xfrm>
            <a:off x="10436071" y="2250151"/>
            <a:ext cx="4218003" cy="281284"/>
            <a:chOff x="0" y="0"/>
            <a:chExt cx="5624005" cy="375045"/>
          </a:xfrm>
        </p:grpSpPr>
        <p:grpSp>
          <p:nvGrpSpPr>
            <p:cNvPr id="40" name="Group 40"/>
            <p:cNvGrpSpPr/>
            <p:nvPr/>
          </p:nvGrpSpPr>
          <p:grpSpPr>
            <a:xfrm>
              <a:off x="2155643" y="0"/>
              <a:ext cx="375045" cy="375045"/>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F78"/>
              </a:solidFill>
            </p:spPr>
          </p:sp>
          <p:sp>
            <p:nvSpPr>
              <p:cNvPr id="42" name="TextBox 42"/>
              <p:cNvSpPr txBox="1"/>
              <p:nvPr/>
            </p:nvSpPr>
            <p:spPr>
              <a:xfrm>
                <a:off x="76200" y="66675"/>
                <a:ext cx="660400" cy="669925"/>
              </a:xfrm>
              <a:prstGeom prst="rect">
                <a:avLst/>
              </a:prstGeom>
            </p:spPr>
            <p:txBody>
              <a:bodyPr lIns="50800" tIns="50800" rIns="50800" bIns="50800" rtlCol="0" anchor="ctr"/>
              <a:lstStyle/>
              <a:p>
                <a:pPr algn="ctr">
                  <a:lnSpc>
                    <a:spcPts val="770"/>
                  </a:lnSpc>
                </a:pPr>
                <a:endParaRPr/>
              </a:p>
            </p:txBody>
          </p:sp>
        </p:grpSp>
        <p:sp>
          <p:nvSpPr>
            <p:cNvPr id="43" name="AutoShape 43"/>
            <p:cNvSpPr/>
            <p:nvPr/>
          </p:nvSpPr>
          <p:spPr>
            <a:xfrm flipV="1">
              <a:off x="0" y="229256"/>
              <a:ext cx="2343166" cy="0"/>
            </a:xfrm>
            <a:prstGeom prst="line">
              <a:avLst/>
            </a:prstGeom>
            <a:ln w="34331" cap="flat">
              <a:solidFill>
                <a:srgbClr val="23BF78"/>
              </a:solidFill>
              <a:prstDash val="solid"/>
              <a:headEnd type="none" w="sm" len="sm"/>
              <a:tailEnd type="none" w="sm" len="sm"/>
            </a:ln>
          </p:spPr>
        </p:sp>
        <p:sp>
          <p:nvSpPr>
            <p:cNvPr id="44" name="TextBox 44"/>
            <p:cNvSpPr txBox="1"/>
            <p:nvPr/>
          </p:nvSpPr>
          <p:spPr>
            <a:xfrm>
              <a:off x="2654790" y="34110"/>
              <a:ext cx="2969214" cy="278438"/>
            </a:xfrm>
            <a:prstGeom prst="rect">
              <a:avLst/>
            </a:prstGeom>
          </p:spPr>
          <p:txBody>
            <a:bodyPr lIns="0" tIns="0" rIns="0" bIns="0" rtlCol="0" anchor="t">
              <a:spAutoFit/>
            </a:bodyPr>
            <a:lstStyle/>
            <a:p>
              <a:pPr algn="just">
                <a:lnSpc>
                  <a:spcPts val="1892"/>
                </a:lnSpc>
              </a:pPr>
              <a:r>
                <a:rPr lang="en-US" sz="1351">
                  <a:solidFill>
                    <a:srgbClr val="000000"/>
                  </a:solidFill>
                  <a:latin typeface="HK Gothic"/>
                </a:rPr>
                <a:t>Support Groups</a:t>
              </a:r>
            </a:p>
          </p:txBody>
        </p:sp>
      </p:grpSp>
      <p:grpSp>
        <p:nvGrpSpPr>
          <p:cNvPr id="45" name="Group 45"/>
          <p:cNvGrpSpPr/>
          <p:nvPr/>
        </p:nvGrpSpPr>
        <p:grpSpPr>
          <a:xfrm>
            <a:off x="12554126" y="2713434"/>
            <a:ext cx="281284" cy="281284"/>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F78"/>
            </a:solidFill>
          </p:spPr>
        </p:sp>
        <p:sp>
          <p:nvSpPr>
            <p:cNvPr id="47" name="TextBox 47"/>
            <p:cNvSpPr txBox="1"/>
            <p:nvPr/>
          </p:nvSpPr>
          <p:spPr>
            <a:xfrm>
              <a:off x="76200" y="66675"/>
              <a:ext cx="660400" cy="669925"/>
            </a:xfrm>
            <a:prstGeom prst="rect">
              <a:avLst/>
            </a:prstGeom>
          </p:spPr>
          <p:txBody>
            <a:bodyPr lIns="50800" tIns="50800" rIns="50800" bIns="50800" rtlCol="0" anchor="ctr"/>
            <a:lstStyle/>
            <a:p>
              <a:pPr algn="ctr">
                <a:lnSpc>
                  <a:spcPts val="769"/>
                </a:lnSpc>
              </a:pPr>
              <a:endParaRPr/>
            </a:p>
          </p:txBody>
        </p:sp>
      </p:grpSp>
      <p:sp>
        <p:nvSpPr>
          <p:cNvPr id="48" name="TextBox 48"/>
          <p:cNvSpPr txBox="1"/>
          <p:nvPr/>
        </p:nvSpPr>
        <p:spPr>
          <a:xfrm>
            <a:off x="12900753" y="2737756"/>
            <a:ext cx="2226911" cy="213591"/>
          </a:xfrm>
          <a:prstGeom prst="rect">
            <a:avLst/>
          </a:prstGeom>
        </p:spPr>
        <p:txBody>
          <a:bodyPr lIns="0" tIns="0" rIns="0" bIns="0" rtlCol="0" anchor="t">
            <a:spAutoFit/>
          </a:bodyPr>
          <a:lstStyle/>
          <a:p>
            <a:pPr algn="just">
              <a:lnSpc>
                <a:spcPts val="1892"/>
              </a:lnSpc>
            </a:pPr>
            <a:r>
              <a:rPr lang="en-US" sz="1351">
                <a:solidFill>
                  <a:srgbClr val="000000"/>
                </a:solidFill>
                <a:latin typeface="HK Gothic"/>
              </a:rPr>
              <a:t>Utility Assistance</a:t>
            </a:r>
          </a:p>
        </p:txBody>
      </p:sp>
      <p:sp>
        <p:nvSpPr>
          <p:cNvPr id="49" name="AutoShape 49"/>
          <p:cNvSpPr/>
          <p:nvPr/>
        </p:nvSpPr>
        <p:spPr>
          <a:xfrm flipV="1">
            <a:off x="10833607" y="2882742"/>
            <a:ext cx="1757375" cy="0"/>
          </a:xfrm>
          <a:prstGeom prst="line">
            <a:avLst/>
          </a:prstGeom>
          <a:ln w="28575" cap="flat">
            <a:solidFill>
              <a:srgbClr val="23BF78"/>
            </a:solidFill>
            <a:prstDash val="solid"/>
            <a:headEnd type="none" w="sm" len="sm"/>
            <a:tailEnd type="none" w="sm" len="sm"/>
          </a:ln>
        </p:spPr>
      </p:sp>
      <p:sp>
        <p:nvSpPr>
          <p:cNvPr id="50" name="AutoShape 50"/>
          <p:cNvSpPr/>
          <p:nvPr/>
        </p:nvSpPr>
        <p:spPr>
          <a:xfrm>
            <a:off x="11078697" y="3344262"/>
            <a:ext cx="2229499" cy="12874"/>
          </a:xfrm>
          <a:prstGeom prst="line">
            <a:avLst/>
          </a:prstGeom>
          <a:ln w="28575" cap="flat">
            <a:solidFill>
              <a:srgbClr val="23BF78"/>
            </a:solidFill>
            <a:prstDash val="solid"/>
            <a:headEnd type="none" w="sm" len="sm"/>
            <a:tailEnd type="none" w="sm" len="sm"/>
          </a:ln>
        </p:spPr>
      </p:sp>
      <p:grpSp>
        <p:nvGrpSpPr>
          <p:cNvPr id="51" name="Group 51"/>
          <p:cNvGrpSpPr/>
          <p:nvPr/>
        </p:nvGrpSpPr>
        <p:grpSpPr>
          <a:xfrm>
            <a:off x="13026986" y="3210057"/>
            <a:ext cx="281284" cy="281284"/>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F78"/>
            </a:solidFill>
          </p:spPr>
        </p:sp>
        <p:sp>
          <p:nvSpPr>
            <p:cNvPr id="53" name="TextBox 53"/>
            <p:cNvSpPr txBox="1"/>
            <p:nvPr/>
          </p:nvSpPr>
          <p:spPr>
            <a:xfrm>
              <a:off x="76200" y="66675"/>
              <a:ext cx="660400" cy="669925"/>
            </a:xfrm>
            <a:prstGeom prst="rect">
              <a:avLst/>
            </a:prstGeom>
          </p:spPr>
          <p:txBody>
            <a:bodyPr lIns="50800" tIns="50800" rIns="50800" bIns="50800" rtlCol="0" anchor="ctr"/>
            <a:lstStyle/>
            <a:p>
              <a:pPr algn="ctr">
                <a:lnSpc>
                  <a:spcPts val="769"/>
                </a:lnSpc>
              </a:pPr>
              <a:endParaRPr/>
            </a:p>
          </p:txBody>
        </p:sp>
      </p:grpSp>
      <p:grpSp>
        <p:nvGrpSpPr>
          <p:cNvPr id="54" name="Group 54"/>
          <p:cNvGrpSpPr/>
          <p:nvPr/>
        </p:nvGrpSpPr>
        <p:grpSpPr>
          <a:xfrm>
            <a:off x="13540619" y="3722541"/>
            <a:ext cx="281284" cy="281284"/>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F78"/>
            </a:solidFill>
          </p:spPr>
        </p:sp>
        <p:sp>
          <p:nvSpPr>
            <p:cNvPr id="56" name="TextBox 56"/>
            <p:cNvSpPr txBox="1"/>
            <p:nvPr/>
          </p:nvSpPr>
          <p:spPr>
            <a:xfrm>
              <a:off x="76200" y="66675"/>
              <a:ext cx="660400" cy="669925"/>
            </a:xfrm>
            <a:prstGeom prst="rect">
              <a:avLst/>
            </a:prstGeom>
          </p:spPr>
          <p:txBody>
            <a:bodyPr lIns="50800" tIns="50800" rIns="50800" bIns="50800" rtlCol="0" anchor="ctr"/>
            <a:lstStyle/>
            <a:p>
              <a:pPr algn="ctr">
                <a:lnSpc>
                  <a:spcPts val="769"/>
                </a:lnSpc>
              </a:pPr>
              <a:endParaRPr/>
            </a:p>
          </p:txBody>
        </p:sp>
      </p:grpSp>
      <p:sp>
        <p:nvSpPr>
          <p:cNvPr id="57" name="AutoShape 57"/>
          <p:cNvSpPr/>
          <p:nvPr/>
        </p:nvSpPr>
        <p:spPr>
          <a:xfrm>
            <a:off x="11157583" y="3860152"/>
            <a:ext cx="2383036" cy="2863"/>
          </a:xfrm>
          <a:prstGeom prst="line">
            <a:avLst/>
          </a:prstGeom>
          <a:ln w="28575" cap="flat">
            <a:solidFill>
              <a:srgbClr val="23BF78"/>
            </a:solidFill>
            <a:prstDash val="solid"/>
            <a:headEnd type="none" w="sm" len="sm"/>
            <a:tailEnd type="none" w="sm" len="sm"/>
          </a:ln>
        </p:spPr>
      </p:sp>
      <p:sp>
        <p:nvSpPr>
          <p:cNvPr id="58" name="TextBox 58"/>
          <p:cNvSpPr txBox="1"/>
          <p:nvPr/>
        </p:nvSpPr>
        <p:spPr>
          <a:xfrm>
            <a:off x="13922086" y="3745262"/>
            <a:ext cx="2226911" cy="213591"/>
          </a:xfrm>
          <a:prstGeom prst="rect">
            <a:avLst/>
          </a:prstGeom>
        </p:spPr>
        <p:txBody>
          <a:bodyPr lIns="0" tIns="0" rIns="0" bIns="0" rtlCol="0" anchor="t">
            <a:spAutoFit/>
          </a:bodyPr>
          <a:lstStyle/>
          <a:p>
            <a:pPr algn="just">
              <a:lnSpc>
                <a:spcPts val="1892"/>
              </a:lnSpc>
            </a:pPr>
            <a:r>
              <a:rPr lang="en-US" sz="1351">
                <a:solidFill>
                  <a:srgbClr val="000000"/>
                </a:solidFill>
                <a:latin typeface="HK Gothic"/>
              </a:rPr>
              <a:t>Legal Services</a:t>
            </a:r>
          </a:p>
        </p:txBody>
      </p:sp>
      <p:sp>
        <p:nvSpPr>
          <p:cNvPr id="59" name="TextBox 59"/>
          <p:cNvSpPr txBox="1"/>
          <p:nvPr/>
        </p:nvSpPr>
        <p:spPr>
          <a:xfrm>
            <a:off x="13477686" y="3234379"/>
            <a:ext cx="2226911" cy="213591"/>
          </a:xfrm>
          <a:prstGeom prst="rect">
            <a:avLst/>
          </a:prstGeom>
        </p:spPr>
        <p:txBody>
          <a:bodyPr lIns="0" tIns="0" rIns="0" bIns="0" rtlCol="0" anchor="t">
            <a:spAutoFit/>
          </a:bodyPr>
          <a:lstStyle/>
          <a:p>
            <a:pPr algn="just">
              <a:lnSpc>
                <a:spcPts val="1892"/>
              </a:lnSpc>
            </a:pPr>
            <a:r>
              <a:rPr lang="en-US" sz="1351">
                <a:solidFill>
                  <a:srgbClr val="000000"/>
                </a:solidFill>
                <a:latin typeface="HK Gothic"/>
              </a:rPr>
              <a:t>Disaster Aftercare</a:t>
            </a:r>
          </a:p>
        </p:txBody>
      </p:sp>
      <p:sp>
        <p:nvSpPr>
          <p:cNvPr id="60" name="TextBox 60"/>
          <p:cNvSpPr txBox="1"/>
          <p:nvPr/>
        </p:nvSpPr>
        <p:spPr>
          <a:xfrm>
            <a:off x="2440127" y="4862424"/>
            <a:ext cx="1439999" cy="709228"/>
          </a:xfrm>
          <a:prstGeom prst="rect">
            <a:avLst/>
          </a:prstGeom>
        </p:spPr>
        <p:txBody>
          <a:bodyPr lIns="0" tIns="0" rIns="0" bIns="0" rtlCol="0" anchor="t">
            <a:spAutoFit/>
          </a:bodyPr>
          <a:lstStyle/>
          <a:p>
            <a:pPr>
              <a:lnSpc>
                <a:spcPts val="5365"/>
              </a:lnSpc>
            </a:pPr>
            <a:r>
              <a:rPr lang="en-US" sz="5420" spc="243">
                <a:solidFill>
                  <a:srgbClr val="FF443B"/>
                </a:solidFill>
                <a:latin typeface="League Gothic"/>
              </a:rPr>
              <a:t>911</a:t>
            </a:r>
          </a:p>
        </p:txBody>
      </p:sp>
      <p:sp>
        <p:nvSpPr>
          <p:cNvPr id="61" name="TextBox 61"/>
          <p:cNvSpPr txBox="1"/>
          <p:nvPr/>
        </p:nvSpPr>
        <p:spPr>
          <a:xfrm>
            <a:off x="3199688" y="4881296"/>
            <a:ext cx="1782226" cy="671335"/>
          </a:xfrm>
          <a:prstGeom prst="rect">
            <a:avLst/>
          </a:prstGeom>
        </p:spPr>
        <p:txBody>
          <a:bodyPr lIns="0" tIns="0" rIns="0" bIns="0" rtlCol="0" anchor="t">
            <a:spAutoFit/>
          </a:bodyPr>
          <a:lstStyle/>
          <a:p>
            <a:pPr>
              <a:lnSpc>
                <a:spcPts val="1892"/>
              </a:lnSpc>
            </a:pPr>
            <a:r>
              <a:rPr lang="en-US" sz="1351">
                <a:solidFill>
                  <a:srgbClr val="000000"/>
                </a:solidFill>
                <a:latin typeface="HK Gothic"/>
              </a:rPr>
              <a:t>Provides First</a:t>
            </a:r>
          </a:p>
          <a:p>
            <a:pPr>
              <a:lnSpc>
                <a:spcPts val="1892"/>
              </a:lnSpc>
            </a:pPr>
            <a:r>
              <a:rPr lang="en-US" sz="1351">
                <a:solidFill>
                  <a:srgbClr val="000000"/>
                </a:solidFill>
                <a:latin typeface="HK Gothic"/>
              </a:rPr>
              <a:t>Responder</a:t>
            </a:r>
          </a:p>
          <a:p>
            <a:pPr>
              <a:lnSpc>
                <a:spcPts val="1892"/>
              </a:lnSpc>
            </a:pPr>
            <a:r>
              <a:rPr lang="en-US" sz="1351">
                <a:solidFill>
                  <a:srgbClr val="000000"/>
                </a:solidFill>
                <a:latin typeface="HK Gothic"/>
              </a:rPr>
              <a:t>Dispatch For:</a:t>
            </a:r>
          </a:p>
        </p:txBody>
      </p:sp>
      <p:grpSp>
        <p:nvGrpSpPr>
          <p:cNvPr id="62" name="Group 62"/>
          <p:cNvGrpSpPr/>
          <p:nvPr/>
        </p:nvGrpSpPr>
        <p:grpSpPr>
          <a:xfrm>
            <a:off x="2124176" y="5781959"/>
            <a:ext cx="3256997" cy="469111"/>
            <a:chOff x="0" y="0"/>
            <a:chExt cx="4342663" cy="625482"/>
          </a:xfrm>
        </p:grpSpPr>
        <p:grpSp>
          <p:nvGrpSpPr>
            <p:cNvPr id="63" name="Group 63"/>
            <p:cNvGrpSpPr/>
            <p:nvPr/>
          </p:nvGrpSpPr>
          <p:grpSpPr>
            <a:xfrm>
              <a:off x="1811974" y="0"/>
              <a:ext cx="375045" cy="37504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443B"/>
              </a:solidFill>
            </p:spPr>
          </p:sp>
          <p:sp>
            <p:nvSpPr>
              <p:cNvPr id="65" name="TextBox 65"/>
              <p:cNvSpPr txBox="1"/>
              <p:nvPr/>
            </p:nvSpPr>
            <p:spPr>
              <a:xfrm>
                <a:off x="76200" y="66675"/>
                <a:ext cx="660400" cy="669925"/>
              </a:xfrm>
              <a:prstGeom prst="rect">
                <a:avLst/>
              </a:prstGeom>
            </p:spPr>
            <p:txBody>
              <a:bodyPr lIns="50800" tIns="50800" rIns="50800" bIns="50800" rtlCol="0" anchor="ctr"/>
              <a:lstStyle/>
              <a:p>
                <a:pPr algn="ctr">
                  <a:lnSpc>
                    <a:spcPts val="770"/>
                  </a:lnSpc>
                </a:pPr>
                <a:endParaRPr/>
              </a:p>
            </p:txBody>
          </p:sp>
        </p:grpSp>
        <p:sp>
          <p:nvSpPr>
            <p:cNvPr id="66" name="AutoShape 66"/>
            <p:cNvSpPr/>
            <p:nvPr/>
          </p:nvSpPr>
          <p:spPr>
            <a:xfrm flipV="1">
              <a:off x="1999497" y="204688"/>
              <a:ext cx="2343166" cy="0"/>
            </a:xfrm>
            <a:prstGeom prst="line">
              <a:avLst/>
            </a:prstGeom>
            <a:ln w="34331" cap="flat">
              <a:solidFill>
                <a:srgbClr val="FF443B"/>
              </a:solidFill>
              <a:prstDash val="solid"/>
              <a:headEnd type="none" w="sm" len="sm"/>
              <a:tailEnd type="none" w="sm" len="sm"/>
            </a:ln>
          </p:spPr>
        </p:sp>
        <p:sp>
          <p:nvSpPr>
            <p:cNvPr id="67" name="TextBox 67"/>
            <p:cNvSpPr txBox="1"/>
            <p:nvPr/>
          </p:nvSpPr>
          <p:spPr>
            <a:xfrm>
              <a:off x="0" y="41881"/>
              <a:ext cx="1651211" cy="583601"/>
            </a:xfrm>
            <a:prstGeom prst="rect">
              <a:avLst/>
            </a:prstGeom>
          </p:spPr>
          <p:txBody>
            <a:bodyPr lIns="0" tIns="0" rIns="0" bIns="0" rtlCol="0" anchor="t">
              <a:spAutoFit/>
            </a:bodyPr>
            <a:lstStyle/>
            <a:p>
              <a:pPr algn="r">
                <a:lnSpc>
                  <a:spcPts val="1892"/>
                </a:lnSpc>
              </a:pPr>
              <a:r>
                <a:rPr lang="en-US" sz="1351">
                  <a:solidFill>
                    <a:srgbClr val="000000"/>
                  </a:solidFill>
                  <a:latin typeface="HK Gothic"/>
                </a:rPr>
                <a:t>Medical</a:t>
              </a:r>
            </a:p>
            <a:p>
              <a:pPr algn="r">
                <a:lnSpc>
                  <a:spcPts val="1892"/>
                </a:lnSpc>
              </a:pPr>
              <a:r>
                <a:rPr lang="en-US" sz="1351">
                  <a:solidFill>
                    <a:srgbClr val="000000"/>
                  </a:solidFill>
                  <a:latin typeface="HK Gothic"/>
                </a:rPr>
                <a:t>Emergency</a:t>
              </a:r>
            </a:p>
          </p:txBody>
        </p:sp>
      </p:grpSp>
      <p:grpSp>
        <p:nvGrpSpPr>
          <p:cNvPr id="68" name="Group 68"/>
          <p:cNvGrpSpPr/>
          <p:nvPr/>
        </p:nvGrpSpPr>
        <p:grpSpPr>
          <a:xfrm>
            <a:off x="1851833" y="6455897"/>
            <a:ext cx="3256997" cy="281284"/>
            <a:chOff x="0" y="0"/>
            <a:chExt cx="4342663" cy="375045"/>
          </a:xfrm>
        </p:grpSpPr>
        <p:grpSp>
          <p:nvGrpSpPr>
            <p:cNvPr id="69" name="Group 69"/>
            <p:cNvGrpSpPr/>
            <p:nvPr/>
          </p:nvGrpSpPr>
          <p:grpSpPr>
            <a:xfrm>
              <a:off x="1811974" y="0"/>
              <a:ext cx="375045" cy="37504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443B"/>
              </a:solidFill>
            </p:spPr>
          </p:sp>
          <p:sp>
            <p:nvSpPr>
              <p:cNvPr id="71" name="TextBox 71"/>
              <p:cNvSpPr txBox="1"/>
              <p:nvPr/>
            </p:nvSpPr>
            <p:spPr>
              <a:xfrm>
                <a:off x="76200" y="66675"/>
                <a:ext cx="660400" cy="669925"/>
              </a:xfrm>
              <a:prstGeom prst="rect">
                <a:avLst/>
              </a:prstGeom>
            </p:spPr>
            <p:txBody>
              <a:bodyPr lIns="50800" tIns="50800" rIns="50800" bIns="50800" rtlCol="0" anchor="ctr"/>
              <a:lstStyle/>
              <a:p>
                <a:pPr algn="ctr">
                  <a:lnSpc>
                    <a:spcPts val="770"/>
                  </a:lnSpc>
                </a:pPr>
                <a:endParaRPr/>
              </a:p>
            </p:txBody>
          </p:sp>
        </p:grpSp>
        <p:sp>
          <p:nvSpPr>
            <p:cNvPr id="72" name="AutoShape 72"/>
            <p:cNvSpPr/>
            <p:nvPr/>
          </p:nvSpPr>
          <p:spPr>
            <a:xfrm flipV="1">
              <a:off x="1999497" y="204688"/>
              <a:ext cx="2343166" cy="0"/>
            </a:xfrm>
            <a:prstGeom prst="line">
              <a:avLst/>
            </a:prstGeom>
            <a:ln w="34331" cap="flat">
              <a:solidFill>
                <a:srgbClr val="FF443B"/>
              </a:solidFill>
              <a:prstDash val="solid"/>
              <a:headEnd type="none" w="sm" len="sm"/>
              <a:tailEnd type="none" w="sm" len="sm"/>
            </a:ln>
          </p:spPr>
        </p:sp>
        <p:sp>
          <p:nvSpPr>
            <p:cNvPr id="73" name="TextBox 73"/>
            <p:cNvSpPr txBox="1"/>
            <p:nvPr/>
          </p:nvSpPr>
          <p:spPr>
            <a:xfrm>
              <a:off x="0" y="41881"/>
              <a:ext cx="1651211" cy="278438"/>
            </a:xfrm>
            <a:prstGeom prst="rect">
              <a:avLst/>
            </a:prstGeom>
          </p:spPr>
          <p:txBody>
            <a:bodyPr lIns="0" tIns="0" rIns="0" bIns="0" rtlCol="0" anchor="t">
              <a:spAutoFit/>
            </a:bodyPr>
            <a:lstStyle/>
            <a:p>
              <a:pPr algn="r">
                <a:lnSpc>
                  <a:spcPts val="1892"/>
                </a:lnSpc>
              </a:pPr>
              <a:r>
                <a:rPr lang="en-US" sz="1351">
                  <a:solidFill>
                    <a:srgbClr val="000000"/>
                  </a:solidFill>
                  <a:latin typeface="HK Gothic"/>
                </a:rPr>
                <a:t>Fire</a:t>
              </a:r>
            </a:p>
          </p:txBody>
        </p:sp>
      </p:grpSp>
      <p:grpSp>
        <p:nvGrpSpPr>
          <p:cNvPr id="74" name="Group 74"/>
          <p:cNvGrpSpPr/>
          <p:nvPr/>
        </p:nvGrpSpPr>
        <p:grpSpPr>
          <a:xfrm>
            <a:off x="3406393" y="7016497"/>
            <a:ext cx="281284" cy="281284"/>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443B"/>
            </a:solidFill>
          </p:spPr>
        </p:sp>
        <p:sp>
          <p:nvSpPr>
            <p:cNvPr id="76" name="TextBox 76"/>
            <p:cNvSpPr txBox="1"/>
            <p:nvPr/>
          </p:nvSpPr>
          <p:spPr>
            <a:xfrm>
              <a:off x="76200" y="66675"/>
              <a:ext cx="660400" cy="669925"/>
            </a:xfrm>
            <a:prstGeom prst="rect">
              <a:avLst/>
            </a:prstGeom>
          </p:spPr>
          <p:txBody>
            <a:bodyPr lIns="50800" tIns="50800" rIns="50800" bIns="50800" rtlCol="0" anchor="ctr"/>
            <a:lstStyle/>
            <a:p>
              <a:pPr algn="ctr">
                <a:lnSpc>
                  <a:spcPts val="769"/>
                </a:lnSpc>
              </a:pPr>
              <a:endParaRPr/>
            </a:p>
          </p:txBody>
        </p:sp>
      </p:grpSp>
      <p:sp>
        <p:nvSpPr>
          <p:cNvPr id="77" name="AutoShape 77"/>
          <p:cNvSpPr/>
          <p:nvPr/>
        </p:nvSpPr>
        <p:spPr>
          <a:xfrm flipV="1">
            <a:off x="3547035" y="7137434"/>
            <a:ext cx="1757375" cy="0"/>
          </a:xfrm>
          <a:prstGeom prst="line">
            <a:avLst/>
          </a:prstGeom>
          <a:ln w="28575" cap="flat">
            <a:solidFill>
              <a:srgbClr val="FF443B"/>
            </a:solidFill>
            <a:prstDash val="solid"/>
            <a:headEnd type="none" w="sm" len="sm"/>
            <a:tailEnd type="none" w="sm" len="sm"/>
          </a:ln>
        </p:spPr>
      </p:sp>
      <p:sp>
        <p:nvSpPr>
          <p:cNvPr id="78" name="TextBox 78"/>
          <p:cNvSpPr txBox="1"/>
          <p:nvPr/>
        </p:nvSpPr>
        <p:spPr>
          <a:xfrm>
            <a:off x="1797664" y="6950419"/>
            <a:ext cx="1488157" cy="442463"/>
          </a:xfrm>
          <a:prstGeom prst="rect">
            <a:avLst/>
          </a:prstGeom>
        </p:spPr>
        <p:txBody>
          <a:bodyPr lIns="0" tIns="0" rIns="0" bIns="0" rtlCol="0" anchor="t">
            <a:spAutoFit/>
          </a:bodyPr>
          <a:lstStyle/>
          <a:p>
            <a:pPr algn="r">
              <a:lnSpc>
                <a:spcPts val="1892"/>
              </a:lnSpc>
            </a:pPr>
            <a:r>
              <a:rPr lang="en-US" sz="1351">
                <a:solidFill>
                  <a:srgbClr val="000000"/>
                </a:solidFill>
                <a:latin typeface="HK Gothic"/>
              </a:rPr>
              <a:t>Reporting A Crime</a:t>
            </a:r>
          </a:p>
        </p:txBody>
      </p:sp>
      <p:grpSp>
        <p:nvGrpSpPr>
          <p:cNvPr id="79" name="Group 79"/>
          <p:cNvGrpSpPr/>
          <p:nvPr/>
        </p:nvGrpSpPr>
        <p:grpSpPr>
          <a:xfrm>
            <a:off x="4325719" y="8206209"/>
            <a:ext cx="281284" cy="281284"/>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443B"/>
            </a:solidFill>
          </p:spPr>
        </p:sp>
        <p:sp>
          <p:nvSpPr>
            <p:cNvPr id="81" name="TextBox 81"/>
            <p:cNvSpPr txBox="1"/>
            <p:nvPr/>
          </p:nvSpPr>
          <p:spPr>
            <a:xfrm>
              <a:off x="76200" y="66675"/>
              <a:ext cx="660400" cy="669925"/>
            </a:xfrm>
            <a:prstGeom prst="rect">
              <a:avLst/>
            </a:prstGeom>
          </p:spPr>
          <p:txBody>
            <a:bodyPr lIns="50800" tIns="50800" rIns="50800" bIns="50800" rtlCol="0" anchor="ctr"/>
            <a:lstStyle/>
            <a:p>
              <a:pPr algn="ctr">
                <a:lnSpc>
                  <a:spcPts val="769"/>
                </a:lnSpc>
              </a:pPr>
              <a:endParaRPr/>
            </a:p>
          </p:txBody>
        </p:sp>
      </p:grpSp>
      <p:sp>
        <p:nvSpPr>
          <p:cNvPr id="82" name="AutoShape 82"/>
          <p:cNvSpPr/>
          <p:nvPr/>
        </p:nvSpPr>
        <p:spPr>
          <a:xfrm>
            <a:off x="4466361" y="8359725"/>
            <a:ext cx="1757375" cy="0"/>
          </a:xfrm>
          <a:prstGeom prst="line">
            <a:avLst/>
          </a:prstGeom>
          <a:ln w="28575" cap="flat">
            <a:solidFill>
              <a:srgbClr val="FF443B"/>
            </a:solidFill>
            <a:prstDash val="solid"/>
            <a:headEnd type="none" w="sm" len="sm"/>
            <a:tailEnd type="none" w="sm" len="sm"/>
          </a:ln>
        </p:spPr>
      </p:sp>
      <p:sp>
        <p:nvSpPr>
          <p:cNvPr id="83" name="TextBox 83"/>
          <p:cNvSpPr txBox="1"/>
          <p:nvPr/>
        </p:nvSpPr>
        <p:spPr>
          <a:xfrm>
            <a:off x="2334057" y="8232857"/>
            <a:ext cx="1871089" cy="442463"/>
          </a:xfrm>
          <a:prstGeom prst="rect">
            <a:avLst/>
          </a:prstGeom>
        </p:spPr>
        <p:txBody>
          <a:bodyPr lIns="0" tIns="0" rIns="0" bIns="0" rtlCol="0" anchor="t">
            <a:spAutoFit/>
          </a:bodyPr>
          <a:lstStyle/>
          <a:p>
            <a:pPr algn="r">
              <a:lnSpc>
                <a:spcPts val="1892"/>
              </a:lnSpc>
            </a:pPr>
            <a:r>
              <a:rPr lang="en-US" sz="1351">
                <a:solidFill>
                  <a:srgbClr val="000000"/>
                </a:solidFill>
                <a:latin typeface="HK Gothic"/>
              </a:rPr>
              <a:t>Any Life Threatening Situation</a:t>
            </a:r>
          </a:p>
        </p:txBody>
      </p:sp>
      <p:grpSp>
        <p:nvGrpSpPr>
          <p:cNvPr id="84" name="Group 84"/>
          <p:cNvGrpSpPr/>
          <p:nvPr/>
        </p:nvGrpSpPr>
        <p:grpSpPr>
          <a:xfrm>
            <a:off x="11815523" y="5748284"/>
            <a:ext cx="4218003" cy="463283"/>
            <a:chOff x="0" y="0"/>
            <a:chExt cx="5624005" cy="617710"/>
          </a:xfrm>
        </p:grpSpPr>
        <p:grpSp>
          <p:nvGrpSpPr>
            <p:cNvPr id="85" name="Group 85"/>
            <p:cNvGrpSpPr/>
            <p:nvPr/>
          </p:nvGrpSpPr>
          <p:grpSpPr>
            <a:xfrm>
              <a:off x="2155643" y="0"/>
              <a:ext cx="375045" cy="37504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351"/>
              </a:solidFill>
            </p:spPr>
          </p:sp>
          <p:sp>
            <p:nvSpPr>
              <p:cNvPr id="87" name="TextBox 87"/>
              <p:cNvSpPr txBox="1"/>
              <p:nvPr/>
            </p:nvSpPr>
            <p:spPr>
              <a:xfrm>
                <a:off x="76200" y="66675"/>
                <a:ext cx="660400" cy="669925"/>
              </a:xfrm>
              <a:prstGeom prst="rect">
                <a:avLst/>
              </a:prstGeom>
            </p:spPr>
            <p:txBody>
              <a:bodyPr lIns="50800" tIns="50800" rIns="50800" bIns="50800" rtlCol="0" anchor="ctr"/>
              <a:lstStyle/>
              <a:p>
                <a:pPr algn="ctr">
                  <a:lnSpc>
                    <a:spcPts val="770"/>
                  </a:lnSpc>
                </a:pPr>
                <a:endParaRPr/>
              </a:p>
            </p:txBody>
          </p:sp>
        </p:grpSp>
        <p:sp>
          <p:nvSpPr>
            <p:cNvPr id="88" name="AutoShape 88"/>
            <p:cNvSpPr/>
            <p:nvPr/>
          </p:nvSpPr>
          <p:spPr>
            <a:xfrm flipV="1">
              <a:off x="0" y="229256"/>
              <a:ext cx="2343166" cy="0"/>
            </a:xfrm>
            <a:prstGeom prst="line">
              <a:avLst/>
            </a:prstGeom>
            <a:ln w="34331" cap="flat">
              <a:solidFill>
                <a:srgbClr val="FFB351"/>
              </a:solidFill>
              <a:prstDash val="solid"/>
              <a:headEnd type="none" w="sm" len="sm"/>
              <a:tailEnd type="none" w="sm" len="sm"/>
            </a:ln>
          </p:spPr>
        </p:sp>
        <p:sp>
          <p:nvSpPr>
            <p:cNvPr id="89" name="TextBox 89"/>
            <p:cNvSpPr txBox="1"/>
            <p:nvPr/>
          </p:nvSpPr>
          <p:spPr>
            <a:xfrm>
              <a:off x="2654790" y="34110"/>
              <a:ext cx="2969214" cy="583601"/>
            </a:xfrm>
            <a:prstGeom prst="rect">
              <a:avLst/>
            </a:prstGeom>
          </p:spPr>
          <p:txBody>
            <a:bodyPr lIns="0" tIns="0" rIns="0" bIns="0" rtlCol="0" anchor="t">
              <a:spAutoFit/>
            </a:bodyPr>
            <a:lstStyle/>
            <a:p>
              <a:pPr algn="just">
                <a:lnSpc>
                  <a:spcPts val="1892"/>
                </a:lnSpc>
              </a:pPr>
              <a:r>
                <a:rPr lang="en-US" sz="1351">
                  <a:solidFill>
                    <a:srgbClr val="000000"/>
                  </a:solidFill>
                  <a:latin typeface="HK Gothic"/>
                </a:rPr>
                <a:t>Thoughts of</a:t>
              </a:r>
            </a:p>
            <a:p>
              <a:pPr algn="just">
                <a:lnSpc>
                  <a:spcPts val="1892"/>
                </a:lnSpc>
              </a:pPr>
              <a:r>
                <a:rPr lang="en-US" sz="1351">
                  <a:solidFill>
                    <a:srgbClr val="000000"/>
                  </a:solidFill>
                  <a:latin typeface="HK Gothic"/>
                </a:rPr>
                <a:t>Suicide</a:t>
              </a:r>
            </a:p>
          </p:txBody>
        </p:sp>
      </p:grpSp>
      <p:sp>
        <p:nvSpPr>
          <p:cNvPr id="90" name="TextBox 90"/>
          <p:cNvSpPr txBox="1"/>
          <p:nvPr/>
        </p:nvSpPr>
        <p:spPr>
          <a:xfrm>
            <a:off x="12835395" y="4737332"/>
            <a:ext cx="845867" cy="709228"/>
          </a:xfrm>
          <a:prstGeom prst="rect">
            <a:avLst/>
          </a:prstGeom>
        </p:spPr>
        <p:txBody>
          <a:bodyPr lIns="0" tIns="0" rIns="0" bIns="0" rtlCol="0" anchor="t">
            <a:spAutoFit/>
          </a:bodyPr>
          <a:lstStyle/>
          <a:p>
            <a:pPr>
              <a:lnSpc>
                <a:spcPts val="5365"/>
              </a:lnSpc>
            </a:pPr>
            <a:r>
              <a:rPr lang="en-US" sz="5420" spc="243">
                <a:solidFill>
                  <a:srgbClr val="FFB351"/>
                </a:solidFill>
                <a:latin typeface="League Gothic"/>
              </a:rPr>
              <a:t>988</a:t>
            </a:r>
          </a:p>
        </p:txBody>
      </p:sp>
      <p:sp>
        <p:nvSpPr>
          <p:cNvPr id="91" name="TextBox 91"/>
          <p:cNvSpPr txBox="1"/>
          <p:nvPr/>
        </p:nvSpPr>
        <p:spPr>
          <a:xfrm>
            <a:off x="13700029" y="4757218"/>
            <a:ext cx="1782226" cy="442463"/>
          </a:xfrm>
          <a:prstGeom prst="rect">
            <a:avLst/>
          </a:prstGeom>
        </p:spPr>
        <p:txBody>
          <a:bodyPr lIns="0" tIns="0" rIns="0" bIns="0" rtlCol="0" anchor="t">
            <a:spAutoFit/>
          </a:bodyPr>
          <a:lstStyle/>
          <a:p>
            <a:pPr>
              <a:lnSpc>
                <a:spcPts val="1892"/>
              </a:lnSpc>
            </a:pPr>
            <a:r>
              <a:rPr lang="en-US" sz="1351">
                <a:solidFill>
                  <a:srgbClr val="000000"/>
                </a:solidFill>
                <a:latin typeface="HK Gothic"/>
              </a:rPr>
              <a:t>Provides Crisis Support For:</a:t>
            </a:r>
          </a:p>
        </p:txBody>
      </p:sp>
      <p:grpSp>
        <p:nvGrpSpPr>
          <p:cNvPr id="92" name="Group 92"/>
          <p:cNvGrpSpPr/>
          <p:nvPr/>
        </p:nvGrpSpPr>
        <p:grpSpPr>
          <a:xfrm>
            <a:off x="12272332" y="6469048"/>
            <a:ext cx="4218003" cy="463283"/>
            <a:chOff x="0" y="0"/>
            <a:chExt cx="5624005" cy="617710"/>
          </a:xfrm>
        </p:grpSpPr>
        <p:grpSp>
          <p:nvGrpSpPr>
            <p:cNvPr id="93" name="Group 93"/>
            <p:cNvGrpSpPr/>
            <p:nvPr/>
          </p:nvGrpSpPr>
          <p:grpSpPr>
            <a:xfrm>
              <a:off x="2155643" y="0"/>
              <a:ext cx="375045" cy="375045"/>
              <a:chOff x="0" y="0"/>
              <a:chExt cx="812800" cy="812800"/>
            </a:xfrm>
          </p:grpSpPr>
          <p:sp>
            <p:nvSpPr>
              <p:cNvPr id="94" name="Freeform 9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351"/>
              </a:solidFill>
            </p:spPr>
          </p:sp>
          <p:sp>
            <p:nvSpPr>
              <p:cNvPr id="95" name="TextBox 95"/>
              <p:cNvSpPr txBox="1"/>
              <p:nvPr/>
            </p:nvSpPr>
            <p:spPr>
              <a:xfrm>
                <a:off x="76200" y="66675"/>
                <a:ext cx="660400" cy="669925"/>
              </a:xfrm>
              <a:prstGeom prst="rect">
                <a:avLst/>
              </a:prstGeom>
            </p:spPr>
            <p:txBody>
              <a:bodyPr lIns="50800" tIns="50800" rIns="50800" bIns="50800" rtlCol="0" anchor="ctr"/>
              <a:lstStyle/>
              <a:p>
                <a:pPr algn="ctr">
                  <a:lnSpc>
                    <a:spcPts val="770"/>
                  </a:lnSpc>
                </a:pPr>
                <a:endParaRPr/>
              </a:p>
            </p:txBody>
          </p:sp>
        </p:grpSp>
        <p:sp>
          <p:nvSpPr>
            <p:cNvPr id="96" name="AutoShape 96"/>
            <p:cNvSpPr/>
            <p:nvPr/>
          </p:nvSpPr>
          <p:spPr>
            <a:xfrm flipV="1">
              <a:off x="0" y="229256"/>
              <a:ext cx="2343166" cy="0"/>
            </a:xfrm>
            <a:prstGeom prst="line">
              <a:avLst/>
            </a:prstGeom>
            <a:ln w="34331" cap="flat">
              <a:solidFill>
                <a:srgbClr val="FFB351"/>
              </a:solidFill>
              <a:prstDash val="solid"/>
              <a:headEnd type="none" w="sm" len="sm"/>
              <a:tailEnd type="none" w="sm" len="sm"/>
            </a:ln>
          </p:spPr>
        </p:sp>
        <p:sp>
          <p:nvSpPr>
            <p:cNvPr id="97" name="TextBox 97"/>
            <p:cNvSpPr txBox="1"/>
            <p:nvPr/>
          </p:nvSpPr>
          <p:spPr>
            <a:xfrm>
              <a:off x="2654790" y="34110"/>
              <a:ext cx="2969214" cy="583601"/>
            </a:xfrm>
            <a:prstGeom prst="rect">
              <a:avLst/>
            </a:prstGeom>
          </p:spPr>
          <p:txBody>
            <a:bodyPr lIns="0" tIns="0" rIns="0" bIns="0" rtlCol="0" anchor="t">
              <a:spAutoFit/>
            </a:bodyPr>
            <a:lstStyle/>
            <a:p>
              <a:pPr algn="just">
                <a:lnSpc>
                  <a:spcPts val="1892"/>
                </a:lnSpc>
              </a:pPr>
              <a:r>
                <a:rPr lang="en-US" sz="1351">
                  <a:solidFill>
                    <a:srgbClr val="000000"/>
                  </a:solidFill>
                  <a:latin typeface="HK Gothic"/>
                </a:rPr>
                <a:t>Mental Health</a:t>
              </a:r>
            </a:p>
            <a:p>
              <a:pPr algn="just">
                <a:lnSpc>
                  <a:spcPts val="1892"/>
                </a:lnSpc>
              </a:pPr>
              <a:r>
                <a:rPr lang="en-US" sz="1351">
                  <a:solidFill>
                    <a:srgbClr val="000000"/>
                  </a:solidFill>
                  <a:latin typeface="HK Gothic"/>
                </a:rPr>
                <a:t>Crisis</a:t>
              </a:r>
            </a:p>
          </p:txBody>
        </p:sp>
      </p:grpSp>
      <p:grpSp>
        <p:nvGrpSpPr>
          <p:cNvPr id="98" name="Group 98"/>
          <p:cNvGrpSpPr/>
          <p:nvPr/>
        </p:nvGrpSpPr>
        <p:grpSpPr>
          <a:xfrm>
            <a:off x="11930993" y="7270526"/>
            <a:ext cx="4218003" cy="463283"/>
            <a:chOff x="0" y="0"/>
            <a:chExt cx="5624005" cy="617710"/>
          </a:xfrm>
        </p:grpSpPr>
        <p:grpSp>
          <p:nvGrpSpPr>
            <p:cNvPr id="99" name="Group 99"/>
            <p:cNvGrpSpPr/>
            <p:nvPr/>
          </p:nvGrpSpPr>
          <p:grpSpPr>
            <a:xfrm>
              <a:off x="2155643" y="0"/>
              <a:ext cx="375045" cy="375045"/>
              <a:chOff x="0" y="0"/>
              <a:chExt cx="812800" cy="812800"/>
            </a:xfrm>
          </p:grpSpPr>
          <p:sp>
            <p:nvSpPr>
              <p:cNvPr id="100" name="Freeform 10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351"/>
              </a:solidFill>
            </p:spPr>
          </p:sp>
          <p:sp>
            <p:nvSpPr>
              <p:cNvPr id="101" name="TextBox 101"/>
              <p:cNvSpPr txBox="1"/>
              <p:nvPr/>
            </p:nvSpPr>
            <p:spPr>
              <a:xfrm>
                <a:off x="76200" y="66675"/>
                <a:ext cx="660400" cy="669925"/>
              </a:xfrm>
              <a:prstGeom prst="rect">
                <a:avLst/>
              </a:prstGeom>
            </p:spPr>
            <p:txBody>
              <a:bodyPr lIns="50800" tIns="50800" rIns="50800" bIns="50800" rtlCol="0" anchor="ctr"/>
              <a:lstStyle/>
              <a:p>
                <a:pPr algn="ctr">
                  <a:lnSpc>
                    <a:spcPts val="770"/>
                  </a:lnSpc>
                </a:pPr>
                <a:endParaRPr/>
              </a:p>
            </p:txBody>
          </p:sp>
        </p:grpSp>
        <p:sp>
          <p:nvSpPr>
            <p:cNvPr id="102" name="AutoShape 102"/>
            <p:cNvSpPr/>
            <p:nvPr/>
          </p:nvSpPr>
          <p:spPr>
            <a:xfrm flipV="1">
              <a:off x="0" y="229256"/>
              <a:ext cx="2343166" cy="0"/>
            </a:xfrm>
            <a:prstGeom prst="line">
              <a:avLst/>
            </a:prstGeom>
            <a:ln w="34331" cap="flat">
              <a:solidFill>
                <a:srgbClr val="FFB351"/>
              </a:solidFill>
              <a:prstDash val="solid"/>
              <a:headEnd type="none" w="sm" len="sm"/>
              <a:tailEnd type="none" w="sm" len="sm"/>
            </a:ln>
          </p:spPr>
        </p:sp>
        <p:sp>
          <p:nvSpPr>
            <p:cNvPr id="103" name="TextBox 103"/>
            <p:cNvSpPr txBox="1"/>
            <p:nvPr/>
          </p:nvSpPr>
          <p:spPr>
            <a:xfrm>
              <a:off x="2654790" y="34110"/>
              <a:ext cx="2969214" cy="583601"/>
            </a:xfrm>
            <a:prstGeom prst="rect">
              <a:avLst/>
            </a:prstGeom>
          </p:spPr>
          <p:txBody>
            <a:bodyPr lIns="0" tIns="0" rIns="0" bIns="0" rtlCol="0" anchor="t">
              <a:spAutoFit/>
            </a:bodyPr>
            <a:lstStyle/>
            <a:p>
              <a:pPr algn="just">
                <a:lnSpc>
                  <a:spcPts val="1892"/>
                </a:lnSpc>
              </a:pPr>
              <a:r>
                <a:rPr lang="en-US" sz="1351">
                  <a:solidFill>
                    <a:srgbClr val="000000"/>
                  </a:solidFill>
                  <a:latin typeface="HK Gothic"/>
                </a:rPr>
                <a:t>Substance Use</a:t>
              </a:r>
            </a:p>
            <a:p>
              <a:pPr algn="just">
                <a:lnSpc>
                  <a:spcPts val="1892"/>
                </a:lnSpc>
              </a:pPr>
              <a:r>
                <a:rPr lang="en-US" sz="1351">
                  <a:solidFill>
                    <a:srgbClr val="000000"/>
                  </a:solidFill>
                  <a:latin typeface="HK Gothic"/>
                </a:rPr>
                <a:t>Crisis</a:t>
              </a:r>
            </a:p>
          </p:txBody>
        </p:sp>
      </p:grpSp>
      <p:grpSp>
        <p:nvGrpSpPr>
          <p:cNvPr id="104" name="Group 104"/>
          <p:cNvGrpSpPr/>
          <p:nvPr/>
        </p:nvGrpSpPr>
        <p:grpSpPr>
          <a:xfrm>
            <a:off x="11572260" y="8094282"/>
            <a:ext cx="4218003" cy="281284"/>
            <a:chOff x="0" y="0"/>
            <a:chExt cx="5624005" cy="375045"/>
          </a:xfrm>
        </p:grpSpPr>
        <p:grpSp>
          <p:nvGrpSpPr>
            <p:cNvPr id="105" name="Group 105"/>
            <p:cNvGrpSpPr/>
            <p:nvPr/>
          </p:nvGrpSpPr>
          <p:grpSpPr>
            <a:xfrm>
              <a:off x="2155643" y="0"/>
              <a:ext cx="375045" cy="375045"/>
              <a:chOff x="0" y="0"/>
              <a:chExt cx="812800" cy="812800"/>
            </a:xfrm>
          </p:grpSpPr>
          <p:sp>
            <p:nvSpPr>
              <p:cNvPr id="106" name="Freeform 10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351"/>
              </a:solidFill>
            </p:spPr>
          </p:sp>
          <p:sp>
            <p:nvSpPr>
              <p:cNvPr id="107" name="TextBox 107"/>
              <p:cNvSpPr txBox="1"/>
              <p:nvPr/>
            </p:nvSpPr>
            <p:spPr>
              <a:xfrm>
                <a:off x="76200" y="66675"/>
                <a:ext cx="660400" cy="669925"/>
              </a:xfrm>
              <a:prstGeom prst="rect">
                <a:avLst/>
              </a:prstGeom>
            </p:spPr>
            <p:txBody>
              <a:bodyPr lIns="50800" tIns="50800" rIns="50800" bIns="50800" rtlCol="0" anchor="ctr"/>
              <a:lstStyle/>
              <a:p>
                <a:pPr algn="ctr">
                  <a:lnSpc>
                    <a:spcPts val="770"/>
                  </a:lnSpc>
                </a:pPr>
                <a:endParaRPr/>
              </a:p>
            </p:txBody>
          </p:sp>
        </p:grpSp>
        <p:sp>
          <p:nvSpPr>
            <p:cNvPr id="108" name="AutoShape 108"/>
            <p:cNvSpPr/>
            <p:nvPr/>
          </p:nvSpPr>
          <p:spPr>
            <a:xfrm flipV="1">
              <a:off x="0" y="229256"/>
              <a:ext cx="2343166" cy="0"/>
            </a:xfrm>
            <a:prstGeom prst="line">
              <a:avLst/>
            </a:prstGeom>
            <a:ln w="34331" cap="flat">
              <a:solidFill>
                <a:srgbClr val="FFB351"/>
              </a:solidFill>
              <a:prstDash val="solid"/>
              <a:headEnd type="none" w="sm" len="sm"/>
              <a:tailEnd type="none" w="sm" len="sm"/>
            </a:ln>
          </p:spPr>
        </p:sp>
        <p:sp>
          <p:nvSpPr>
            <p:cNvPr id="109" name="TextBox 109"/>
            <p:cNvSpPr txBox="1"/>
            <p:nvPr/>
          </p:nvSpPr>
          <p:spPr>
            <a:xfrm>
              <a:off x="2654790" y="34110"/>
              <a:ext cx="2969214" cy="278438"/>
            </a:xfrm>
            <a:prstGeom prst="rect">
              <a:avLst/>
            </a:prstGeom>
          </p:spPr>
          <p:txBody>
            <a:bodyPr lIns="0" tIns="0" rIns="0" bIns="0" rtlCol="0" anchor="t">
              <a:spAutoFit/>
            </a:bodyPr>
            <a:lstStyle/>
            <a:p>
              <a:pPr algn="just">
                <a:lnSpc>
                  <a:spcPts val="1892"/>
                </a:lnSpc>
              </a:pPr>
              <a:r>
                <a:rPr lang="en-US" sz="1351">
                  <a:solidFill>
                    <a:srgbClr val="000000"/>
                  </a:solidFill>
                  <a:latin typeface="HK Gothic"/>
                </a:rPr>
                <a:t>Emotional Distriss</a:t>
              </a:r>
            </a:p>
          </p:txBody>
        </p:sp>
      </p:grpSp>
      <p:grpSp>
        <p:nvGrpSpPr>
          <p:cNvPr id="110" name="Group 110"/>
          <p:cNvGrpSpPr/>
          <p:nvPr/>
        </p:nvGrpSpPr>
        <p:grpSpPr>
          <a:xfrm>
            <a:off x="2334057" y="7598867"/>
            <a:ext cx="3256997" cy="469111"/>
            <a:chOff x="0" y="0"/>
            <a:chExt cx="4342663" cy="625482"/>
          </a:xfrm>
        </p:grpSpPr>
        <p:grpSp>
          <p:nvGrpSpPr>
            <p:cNvPr id="111" name="Group 111"/>
            <p:cNvGrpSpPr/>
            <p:nvPr/>
          </p:nvGrpSpPr>
          <p:grpSpPr>
            <a:xfrm>
              <a:off x="1811974" y="0"/>
              <a:ext cx="375045" cy="375045"/>
              <a:chOff x="0" y="0"/>
              <a:chExt cx="812800" cy="812800"/>
            </a:xfrm>
          </p:grpSpPr>
          <p:sp>
            <p:nvSpPr>
              <p:cNvPr id="112" name="Freeform 1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443B"/>
              </a:solidFill>
            </p:spPr>
          </p:sp>
          <p:sp>
            <p:nvSpPr>
              <p:cNvPr id="113" name="TextBox 113"/>
              <p:cNvSpPr txBox="1"/>
              <p:nvPr/>
            </p:nvSpPr>
            <p:spPr>
              <a:xfrm>
                <a:off x="76200" y="66675"/>
                <a:ext cx="660400" cy="669925"/>
              </a:xfrm>
              <a:prstGeom prst="rect">
                <a:avLst/>
              </a:prstGeom>
            </p:spPr>
            <p:txBody>
              <a:bodyPr lIns="50800" tIns="50800" rIns="50800" bIns="50800" rtlCol="0" anchor="ctr"/>
              <a:lstStyle/>
              <a:p>
                <a:pPr algn="ctr">
                  <a:lnSpc>
                    <a:spcPts val="770"/>
                  </a:lnSpc>
                </a:pPr>
                <a:endParaRPr/>
              </a:p>
            </p:txBody>
          </p:sp>
        </p:grpSp>
        <p:sp>
          <p:nvSpPr>
            <p:cNvPr id="114" name="AutoShape 114"/>
            <p:cNvSpPr/>
            <p:nvPr/>
          </p:nvSpPr>
          <p:spPr>
            <a:xfrm flipV="1">
              <a:off x="1999497" y="204688"/>
              <a:ext cx="2343166" cy="0"/>
            </a:xfrm>
            <a:prstGeom prst="line">
              <a:avLst/>
            </a:prstGeom>
            <a:ln w="34331" cap="flat">
              <a:solidFill>
                <a:srgbClr val="FF443B"/>
              </a:solidFill>
              <a:prstDash val="solid"/>
              <a:headEnd type="none" w="sm" len="sm"/>
              <a:tailEnd type="none" w="sm" len="sm"/>
            </a:ln>
          </p:spPr>
        </p:sp>
        <p:sp>
          <p:nvSpPr>
            <p:cNvPr id="115" name="TextBox 115"/>
            <p:cNvSpPr txBox="1"/>
            <p:nvPr/>
          </p:nvSpPr>
          <p:spPr>
            <a:xfrm>
              <a:off x="0" y="41881"/>
              <a:ext cx="1651211" cy="583601"/>
            </a:xfrm>
            <a:prstGeom prst="rect">
              <a:avLst/>
            </a:prstGeom>
          </p:spPr>
          <p:txBody>
            <a:bodyPr lIns="0" tIns="0" rIns="0" bIns="0" rtlCol="0" anchor="t">
              <a:spAutoFit/>
            </a:bodyPr>
            <a:lstStyle/>
            <a:p>
              <a:pPr algn="r">
                <a:lnSpc>
                  <a:spcPts val="1892"/>
                </a:lnSpc>
              </a:pPr>
              <a:r>
                <a:rPr lang="en-US" sz="1351">
                  <a:solidFill>
                    <a:srgbClr val="000000"/>
                  </a:solidFill>
                  <a:latin typeface="HK Gothic"/>
                </a:rPr>
                <a:t>Disaster Response</a:t>
              </a:r>
            </a:p>
          </p:txBody>
        </p:sp>
      </p:grpSp>
      <p:sp>
        <p:nvSpPr>
          <p:cNvPr id="116" name="Freeform 116"/>
          <p:cNvSpPr/>
          <p:nvPr/>
        </p:nvSpPr>
        <p:spPr>
          <a:xfrm>
            <a:off x="9478127" y="9193051"/>
            <a:ext cx="5468492" cy="990212"/>
          </a:xfrm>
          <a:custGeom>
            <a:avLst/>
            <a:gdLst/>
            <a:ahLst/>
            <a:cxnLst/>
            <a:rect l="l" t="t" r="r" b="b"/>
            <a:pathLst>
              <a:path w="5468492" h="990212">
                <a:moveTo>
                  <a:pt x="0" y="0"/>
                </a:moveTo>
                <a:lnTo>
                  <a:pt x="5468491" y="0"/>
                </a:lnTo>
                <a:lnTo>
                  <a:pt x="5468491" y="990212"/>
                </a:lnTo>
                <a:lnTo>
                  <a:pt x="0" y="990212"/>
                </a:lnTo>
                <a:lnTo>
                  <a:pt x="0" y="0"/>
                </a:lnTo>
                <a:close/>
              </a:path>
            </a:pathLst>
          </a:custGeom>
          <a:blipFill>
            <a:blip r:embed="rId9"/>
            <a:stretch>
              <a:fillRect l="-3199" t="-109507" b="-111073"/>
            </a:stretch>
          </a:blipFill>
        </p:spPr>
      </p:sp>
      <p:grpSp>
        <p:nvGrpSpPr>
          <p:cNvPr id="117" name="Group 117"/>
          <p:cNvGrpSpPr/>
          <p:nvPr/>
        </p:nvGrpSpPr>
        <p:grpSpPr>
          <a:xfrm rot="1105905">
            <a:off x="-7923869" y="-3725398"/>
            <a:ext cx="10426273" cy="10426273"/>
            <a:chOff x="0" y="0"/>
            <a:chExt cx="13901697" cy="13901697"/>
          </a:xfrm>
        </p:grpSpPr>
        <p:sp>
          <p:nvSpPr>
            <p:cNvPr id="118" name="Freeform 118"/>
            <p:cNvSpPr/>
            <p:nvPr/>
          </p:nvSpPr>
          <p:spPr>
            <a:xfrm>
              <a:off x="975111" y="975111"/>
              <a:ext cx="11951476" cy="11951476"/>
            </a:xfrm>
            <a:custGeom>
              <a:avLst/>
              <a:gdLst/>
              <a:ahLst/>
              <a:cxnLst/>
              <a:rect l="l" t="t" r="r" b="b"/>
              <a:pathLst>
                <a:path w="11951476" h="11951476">
                  <a:moveTo>
                    <a:pt x="0" y="0"/>
                  </a:moveTo>
                  <a:lnTo>
                    <a:pt x="11951476" y="0"/>
                  </a:lnTo>
                  <a:lnTo>
                    <a:pt x="11951476" y="11951476"/>
                  </a:lnTo>
                  <a:lnTo>
                    <a:pt x="0" y="11951476"/>
                  </a:lnTo>
                  <a:lnTo>
                    <a:pt x="0" y="0"/>
                  </a:lnTo>
                  <a:close/>
                </a:path>
              </a:pathLst>
            </a:custGeom>
            <a:blipFill>
              <a:blip r:embed="rId10">
                <a:alphaModFix amt="20999"/>
                <a:extLst>
                  <a:ext uri="{96DAC541-7B7A-43D3-8B79-37D633B846F1}">
                    <asvg:svgBlip xmlns:asvg="http://schemas.microsoft.com/office/drawing/2016/SVG/main" r:embed="rId11"/>
                  </a:ext>
                </a:extLst>
              </a:blip>
              <a:stretch>
                <a:fillRect/>
              </a:stretch>
            </a:blipFill>
          </p:spPr>
        </p:sp>
        <p:sp>
          <p:nvSpPr>
            <p:cNvPr id="119" name="Freeform 119"/>
            <p:cNvSpPr/>
            <p:nvPr/>
          </p:nvSpPr>
          <p:spPr>
            <a:xfrm rot="620097">
              <a:off x="975111" y="975111"/>
              <a:ext cx="11951476" cy="11951476"/>
            </a:xfrm>
            <a:custGeom>
              <a:avLst/>
              <a:gdLst/>
              <a:ahLst/>
              <a:cxnLst/>
              <a:rect l="l" t="t" r="r" b="b"/>
              <a:pathLst>
                <a:path w="11951476" h="11951476">
                  <a:moveTo>
                    <a:pt x="0" y="0"/>
                  </a:moveTo>
                  <a:lnTo>
                    <a:pt x="11951476" y="0"/>
                  </a:lnTo>
                  <a:lnTo>
                    <a:pt x="11951476" y="11951476"/>
                  </a:lnTo>
                  <a:lnTo>
                    <a:pt x="0" y="11951476"/>
                  </a:lnTo>
                  <a:lnTo>
                    <a:pt x="0" y="0"/>
                  </a:lnTo>
                  <a:close/>
                </a:path>
              </a:pathLst>
            </a:custGeom>
            <a:blipFill>
              <a:blip r:embed="rId12">
                <a:alphaModFix amt="20999"/>
                <a:extLst>
                  <a:ext uri="{96DAC541-7B7A-43D3-8B79-37D633B846F1}">
                    <asvg:svgBlip xmlns:asvg="http://schemas.microsoft.com/office/drawing/2016/SVG/main" r:embed="rId13"/>
                  </a:ext>
                </a:extLst>
              </a:blip>
              <a:stretch>
                <a:fillRect/>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85550" y="2532941"/>
            <a:ext cx="3116791" cy="247582"/>
            <a:chOff x="0" y="0"/>
            <a:chExt cx="1918553" cy="152400"/>
          </a:xfrm>
        </p:grpSpPr>
        <p:sp>
          <p:nvSpPr>
            <p:cNvPr id="3" name="Freeform 3"/>
            <p:cNvSpPr/>
            <p:nvPr/>
          </p:nvSpPr>
          <p:spPr>
            <a:xfrm>
              <a:off x="0" y="0"/>
              <a:ext cx="1918553" cy="152400"/>
            </a:xfrm>
            <a:custGeom>
              <a:avLst/>
              <a:gdLst/>
              <a:ahLst/>
              <a:cxnLst/>
              <a:rect l="l" t="t" r="r" b="b"/>
              <a:pathLst>
                <a:path w="1918553" h="152400">
                  <a:moveTo>
                    <a:pt x="0" y="0"/>
                  </a:moveTo>
                  <a:lnTo>
                    <a:pt x="1918553" y="0"/>
                  </a:lnTo>
                  <a:lnTo>
                    <a:pt x="1918553" y="152400"/>
                  </a:lnTo>
                  <a:lnTo>
                    <a:pt x="0" y="152400"/>
                  </a:lnTo>
                  <a:close/>
                </a:path>
              </a:pathLst>
            </a:custGeom>
            <a:solidFill>
              <a:srgbClr val="539ED0"/>
            </a:solidFill>
          </p:spPr>
        </p:sp>
      </p:grpSp>
      <p:grpSp>
        <p:nvGrpSpPr>
          <p:cNvPr id="4" name="Group 4"/>
          <p:cNvGrpSpPr/>
          <p:nvPr/>
        </p:nvGrpSpPr>
        <p:grpSpPr>
          <a:xfrm>
            <a:off x="4161923" y="2553362"/>
            <a:ext cx="3116791" cy="1614649"/>
            <a:chOff x="0" y="0"/>
            <a:chExt cx="1918553" cy="993904"/>
          </a:xfrm>
        </p:grpSpPr>
        <p:sp>
          <p:nvSpPr>
            <p:cNvPr id="5" name="Freeform 5"/>
            <p:cNvSpPr/>
            <p:nvPr/>
          </p:nvSpPr>
          <p:spPr>
            <a:xfrm>
              <a:off x="0" y="0"/>
              <a:ext cx="1918553" cy="993904"/>
            </a:xfrm>
            <a:custGeom>
              <a:avLst/>
              <a:gdLst/>
              <a:ahLst/>
              <a:cxnLst/>
              <a:rect l="l" t="t" r="r" b="b"/>
              <a:pathLst>
                <a:path w="1918553" h="993904">
                  <a:moveTo>
                    <a:pt x="0" y="0"/>
                  </a:moveTo>
                  <a:lnTo>
                    <a:pt x="1918553" y="0"/>
                  </a:lnTo>
                  <a:lnTo>
                    <a:pt x="1918553" y="993904"/>
                  </a:lnTo>
                  <a:lnTo>
                    <a:pt x="0" y="993904"/>
                  </a:lnTo>
                  <a:close/>
                </a:path>
              </a:pathLst>
            </a:custGeom>
            <a:solidFill>
              <a:srgbClr val="F57814">
                <a:alpha val="41961"/>
              </a:srgbClr>
            </a:solidFill>
          </p:spPr>
        </p:sp>
      </p:grpSp>
      <p:grpSp>
        <p:nvGrpSpPr>
          <p:cNvPr id="6" name="Group 6"/>
          <p:cNvGrpSpPr/>
          <p:nvPr/>
        </p:nvGrpSpPr>
        <p:grpSpPr>
          <a:xfrm>
            <a:off x="4161923" y="2527941"/>
            <a:ext cx="3116791" cy="247582"/>
            <a:chOff x="0" y="0"/>
            <a:chExt cx="1918553" cy="152400"/>
          </a:xfrm>
        </p:grpSpPr>
        <p:sp>
          <p:nvSpPr>
            <p:cNvPr id="7" name="Freeform 7"/>
            <p:cNvSpPr/>
            <p:nvPr/>
          </p:nvSpPr>
          <p:spPr>
            <a:xfrm>
              <a:off x="0" y="0"/>
              <a:ext cx="1918553" cy="152400"/>
            </a:xfrm>
            <a:custGeom>
              <a:avLst/>
              <a:gdLst/>
              <a:ahLst/>
              <a:cxnLst/>
              <a:rect l="l" t="t" r="r" b="b"/>
              <a:pathLst>
                <a:path w="1918553" h="152400">
                  <a:moveTo>
                    <a:pt x="0" y="0"/>
                  </a:moveTo>
                  <a:lnTo>
                    <a:pt x="1918553" y="0"/>
                  </a:lnTo>
                  <a:lnTo>
                    <a:pt x="1918553" y="152400"/>
                  </a:lnTo>
                  <a:lnTo>
                    <a:pt x="0" y="152400"/>
                  </a:lnTo>
                  <a:close/>
                </a:path>
              </a:pathLst>
            </a:custGeom>
            <a:solidFill>
              <a:srgbClr val="F57814"/>
            </a:solidFill>
          </p:spPr>
        </p:sp>
      </p:grpSp>
      <p:grpSp>
        <p:nvGrpSpPr>
          <p:cNvPr id="8" name="Group 8"/>
          <p:cNvGrpSpPr/>
          <p:nvPr/>
        </p:nvGrpSpPr>
        <p:grpSpPr>
          <a:xfrm>
            <a:off x="11056824" y="2532941"/>
            <a:ext cx="3122517" cy="247582"/>
            <a:chOff x="0" y="0"/>
            <a:chExt cx="1922077" cy="152400"/>
          </a:xfrm>
        </p:grpSpPr>
        <p:sp>
          <p:nvSpPr>
            <p:cNvPr id="9" name="Freeform 9"/>
            <p:cNvSpPr/>
            <p:nvPr/>
          </p:nvSpPr>
          <p:spPr>
            <a:xfrm>
              <a:off x="0" y="0"/>
              <a:ext cx="1922077" cy="152400"/>
            </a:xfrm>
            <a:custGeom>
              <a:avLst/>
              <a:gdLst/>
              <a:ahLst/>
              <a:cxnLst/>
              <a:rect l="l" t="t" r="r" b="b"/>
              <a:pathLst>
                <a:path w="1922077" h="152400">
                  <a:moveTo>
                    <a:pt x="0" y="0"/>
                  </a:moveTo>
                  <a:lnTo>
                    <a:pt x="1922077" y="0"/>
                  </a:lnTo>
                  <a:lnTo>
                    <a:pt x="1922077" y="152400"/>
                  </a:lnTo>
                  <a:lnTo>
                    <a:pt x="0" y="152400"/>
                  </a:lnTo>
                  <a:close/>
                </a:path>
              </a:pathLst>
            </a:custGeom>
            <a:solidFill>
              <a:srgbClr val="FF443B"/>
            </a:solidFill>
          </p:spPr>
        </p:sp>
      </p:grpSp>
      <p:grpSp>
        <p:nvGrpSpPr>
          <p:cNvPr id="10" name="Group 10"/>
          <p:cNvGrpSpPr/>
          <p:nvPr/>
        </p:nvGrpSpPr>
        <p:grpSpPr>
          <a:xfrm>
            <a:off x="7593858" y="2537523"/>
            <a:ext cx="3116791" cy="1373363"/>
            <a:chOff x="0" y="0"/>
            <a:chExt cx="1918553" cy="845379"/>
          </a:xfrm>
        </p:grpSpPr>
        <p:sp>
          <p:nvSpPr>
            <p:cNvPr id="11" name="Freeform 11"/>
            <p:cNvSpPr/>
            <p:nvPr/>
          </p:nvSpPr>
          <p:spPr>
            <a:xfrm>
              <a:off x="0" y="0"/>
              <a:ext cx="1918553" cy="845379"/>
            </a:xfrm>
            <a:custGeom>
              <a:avLst/>
              <a:gdLst/>
              <a:ahLst/>
              <a:cxnLst/>
              <a:rect l="l" t="t" r="r" b="b"/>
              <a:pathLst>
                <a:path w="1918553" h="845379">
                  <a:moveTo>
                    <a:pt x="0" y="0"/>
                  </a:moveTo>
                  <a:lnTo>
                    <a:pt x="1918553" y="0"/>
                  </a:lnTo>
                  <a:lnTo>
                    <a:pt x="1918553" y="845379"/>
                  </a:lnTo>
                  <a:lnTo>
                    <a:pt x="0" y="845379"/>
                  </a:lnTo>
                  <a:close/>
                </a:path>
              </a:pathLst>
            </a:custGeom>
            <a:solidFill>
              <a:srgbClr val="FFB351">
                <a:alpha val="41961"/>
              </a:srgbClr>
            </a:solidFill>
          </p:spPr>
        </p:sp>
      </p:grpSp>
      <p:grpSp>
        <p:nvGrpSpPr>
          <p:cNvPr id="12" name="Group 12"/>
          <p:cNvGrpSpPr/>
          <p:nvPr/>
        </p:nvGrpSpPr>
        <p:grpSpPr>
          <a:xfrm>
            <a:off x="7582414" y="2527941"/>
            <a:ext cx="3128234" cy="247582"/>
            <a:chOff x="0" y="0"/>
            <a:chExt cx="1925597" cy="152400"/>
          </a:xfrm>
        </p:grpSpPr>
        <p:sp>
          <p:nvSpPr>
            <p:cNvPr id="13" name="Freeform 13"/>
            <p:cNvSpPr/>
            <p:nvPr/>
          </p:nvSpPr>
          <p:spPr>
            <a:xfrm>
              <a:off x="0" y="0"/>
              <a:ext cx="1925597" cy="152400"/>
            </a:xfrm>
            <a:custGeom>
              <a:avLst/>
              <a:gdLst/>
              <a:ahLst/>
              <a:cxnLst/>
              <a:rect l="l" t="t" r="r" b="b"/>
              <a:pathLst>
                <a:path w="1925597" h="152400">
                  <a:moveTo>
                    <a:pt x="0" y="0"/>
                  </a:moveTo>
                  <a:lnTo>
                    <a:pt x="1925597" y="0"/>
                  </a:lnTo>
                  <a:lnTo>
                    <a:pt x="1925597" y="152400"/>
                  </a:lnTo>
                  <a:lnTo>
                    <a:pt x="0" y="152400"/>
                  </a:lnTo>
                  <a:close/>
                </a:path>
              </a:pathLst>
            </a:custGeom>
            <a:solidFill>
              <a:srgbClr val="FFB351"/>
            </a:solidFill>
          </p:spPr>
        </p:sp>
      </p:grpSp>
      <p:grpSp>
        <p:nvGrpSpPr>
          <p:cNvPr id="14" name="Group 14"/>
          <p:cNvGrpSpPr/>
          <p:nvPr/>
        </p:nvGrpSpPr>
        <p:grpSpPr>
          <a:xfrm>
            <a:off x="11020225" y="6288033"/>
            <a:ext cx="3116791" cy="1473431"/>
            <a:chOff x="0" y="0"/>
            <a:chExt cx="1918553" cy="906976"/>
          </a:xfrm>
        </p:grpSpPr>
        <p:sp>
          <p:nvSpPr>
            <p:cNvPr id="15" name="Freeform 15"/>
            <p:cNvSpPr/>
            <p:nvPr/>
          </p:nvSpPr>
          <p:spPr>
            <a:xfrm>
              <a:off x="0" y="0"/>
              <a:ext cx="1918553" cy="906976"/>
            </a:xfrm>
            <a:custGeom>
              <a:avLst/>
              <a:gdLst/>
              <a:ahLst/>
              <a:cxnLst/>
              <a:rect l="l" t="t" r="r" b="b"/>
              <a:pathLst>
                <a:path w="1918553" h="906976">
                  <a:moveTo>
                    <a:pt x="0" y="0"/>
                  </a:moveTo>
                  <a:lnTo>
                    <a:pt x="1918553" y="0"/>
                  </a:lnTo>
                  <a:lnTo>
                    <a:pt x="1918553" y="906976"/>
                  </a:lnTo>
                  <a:lnTo>
                    <a:pt x="0" y="906976"/>
                  </a:lnTo>
                  <a:close/>
                </a:path>
              </a:pathLst>
            </a:custGeom>
            <a:solidFill>
              <a:srgbClr val="005191">
                <a:alpha val="41961"/>
              </a:srgbClr>
            </a:solidFill>
          </p:spPr>
        </p:sp>
      </p:grpSp>
      <p:grpSp>
        <p:nvGrpSpPr>
          <p:cNvPr id="16" name="Group 16"/>
          <p:cNvGrpSpPr/>
          <p:nvPr/>
        </p:nvGrpSpPr>
        <p:grpSpPr>
          <a:xfrm>
            <a:off x="11026327" y="6283450"/>
            <a:ext cx="3116791" cy="247582"/>
            <a:chOff x="0" y="0"/>
            <a:chExt cx="1918553" cy="152400"/>
          </a:xfrm>
        </p:grpSpPr>
        <p:sp>
          <p:nvSpPr>
            <p:cNvPr id="17" name="Freeform 17"/>
            <p:cNvSpPr/>
            <p:nvPr/>
          </p:nvSpPr>
          <p:spPr>
            <a:xfrm>
              <a:off x="0" y="0"/>
              <a:ext cx="1918553" cy="152400"/>
            </a:xfrm>
            <a:custGeom>
              <a:avLst/>
              <a:gdLst/>
              <a:ahLst/>
              <a:cxnLst/>
              <a:rect l="l" t="t" r="r" b="b"/>
              <a:pathLst>
                <a:path w="1918553" h="152400">
                  <a:moveTo>
                    <a:pt x="0" y="0"/>
                  </a:moveTo>
                  <a:lnTo>
                    <a:pt x="1918553" y="0"/>
                  </a:lnTo>
                  <a:lnTo>
                    <a:pt x="1918553" y="152400"/>
                  </a:lnTo>
                  <a:lnTo>
                    <a:pt x="0" y="152400"/>
                  </a:lnTo>
                  <a:close/>
                </a:path>
              </a:pathLst>
            </a:custGeom>
            <a:solidFill>
              <a:srgbClr val="005191"/>
            </a:solidFill>
          </p:spPr>
        </p:sp>
      </p:grpSp>
      <p:grpSp>
        <p:nvGrpSpPr>
          <p:cNvPr id="18" name="Group 18"/>
          <p:cNvGrpSpPr/>
          <p:nvPr/>
        </p:nvGrpSpPr>
        <p:grpSpPr>
          <a:xfrm>
            <a:off x="14615561" y="1626343"/>
            <a:ext cx="1102683" cy="1108115"/>
            <a:chOff x="0" y="0"/>
            <a:chExt cx="1470244" cy="1477487"/>
          </a:xfrm>
        </p:grpSpPr>
        <p:sp>
          <p:nvSpPr>
            <p:cNvPr id="19" name="Freeform 19"/>
            <p:cNvSpPr/>
            <p:nvPr/>
          </p:nvSpPr>
          <p:spPr>
            <a:xfrm>
              <a:off x="0" y="0"/>
              <a:ext cx="1470244" cy="1477487"/>
            </a:xfrm>
            <a:custGeom>
              <a:avLst/>
              <a:gdLst/>
              <a:ahLst/>
              <a:cxnLst/>
              <a:rect l="l" t="t" r="r" b="b"/>
              <a:pathLst>
                <a:path w="1470244" h="1477487">
                  <a:moveTo>
                    <a:pt x="0" y="0"/>
                  </a:moveTo>
                  <a:lnTo>
                    <a:pt x="1470244" y="0"/>
                  </a:lnTo>
                  <a:lnTo>
                    <a:pt x="1470244" y="1477487"/>
                  </a:lnTo>
                  <a:lnTo>
                    <a:pt x="0" y="1477487"/>
                  </a:lnTo>
                  <a:lnTo>
                    <a:pt x="0" y="0"/>
                  </a:lnTo>
                  <a:close/>
                </a:path>
              </a:pathLst>
            </a:custGeom>
            <a:blipFill>
              <a:blip r:embed="rId2">
                <a:extLst>
                  <a:ext uri="{96DAC541-7B7A-43D3-8B79-37D633B846F1}">
                    <asvg:svgBlip xmlns:asvg="http://schemas.microsoft.com/office/drawing/2016/SVG/main" r:embed="rId3"/>
                  </a:ext>
                </a:extLst>
              </a:blip>
              <a:stretch>
                <a:fillRect l="-16" r="-16"/>
              </a:stretch>
            </a:blipFill>
          </p:spPr>
        </p:sp>
        <p:sp>
          <p:nvSpPr>
            <p:cNvPr id="20" name="TextBox 20"/>
            <p:cNvSpPr txBox="1"/>
            <p:nvPr/>
          </p:nvSpPr>
          <p:spPr>
            <a:xfrm>
              <a:off x="102536" y="318579"/>
              <a:ext cx="1289686" cy="690541"/>
            </a:xfrm>
            <a:prstGeom prst="rect">
              <a:avLst/>
            </a:prstGeom>
          </p:spPr>
          <p:txBody>
            <a:bodyPr lIns="0" tIns="0" rIns="0" bIns="0" rtlCol="0" anchor="t">
              <a:spAutoFit/>
            </a:bodyPr>
            <a:lstStyle/>
            <a:p>
              <a:pPr algn="ctr">
                <a:lnSpc>
                  <a:spcPts val="1996"/>
                </a:lnSpc>
              </a:pPr>
              <a:r>
                <a:rPr lang="en-US" sz="1782">
                  <a:solidFill>
                    <a:srgbClr val="539ED0"/>
                  </a:solidFill>
                  <a:latin typeface="League Gothic"/>
                </a:rPr>
                <a:t>CRISIS &amp; INITIAL ACCESS</a:t>
              </a:r>
            </a:p>
          </p:txBody>
        </p:sp>
      </p:grpSp>
      <p:sp>
        <p:nvSpPr>
          <p:cNvPr id="21" name="TextBox 21"/>
          <p:cNvSpPr txBox="1"/>
          <p:nvPr/>
        </p:nvSpPr>
        <p:spPr>
          <a:xfrm>
            <a:off x="11121433" y="2878077"/>
            <a:ext cx="3057908" cy="2498775"/>
          </a:xfrm>
          <a:prstGeom prst="rect">
            <a:avLst/>
          </a:prstGeom>
        </p:spPr>
        <p:txBody>
          <a:bodyPr lIns="0" tIns="0" rIns="0" bIns="0" rtlCol="0" anchor="t">
            <a:spAutoFit/>
          </a:bodyPr>
          <a:lstStyle/>
          <a:p>
            <a:pPr>
              <a:lnSpc>
                <a:spcPts val="1533"/>
              </a:lnSpc>
            </a:pPr>
            <a:r>
              <a:rPr lang="en-US" sz="1433">
                <a:solidFill>
                  <a:srgbClr val="000000"/>
                </a:solidFill>
                <a:latin typeface="Roboto Bold"/>
              </a:rPr>
              <a:t>Catholic Charities</a:t>
            </a:r>
          </a:p>
          <a:p>
            <a:pPr>
              <a:lnSpc>
                <a:spcPts val="1533"/>
              </a:lnSpc>
            </a:pPr>
            <a:r>
              <a:rPr lang="en-US" sz="1433">
                <a:solidFill>
                  <a:srgbClr val="000000"/>
                </a:solidFill>
                <a:latin typeface="Roboto"/>
              </a:rPr>
              <a:t>Outreach/Case Management Services</a:t>
            </a:r>
          </a:p>
          <a:p>
            <a:pPr>
              <a:lnSpc>
                <a:spcPts val="1533"/>
              </a:lnSpc>
            </a:pPr>
            <a:r>
              <a:rPr lang="en-US" sz="1433">
                <a:solidFill>
                  <a:srgbClr val="000000"/>
                </a:solidFill>
                <a:latin typeface="Roboto Bold"/>
              </a:rPr>
              <a:t>Family Connections</a:t>
            </a:r>
          </a:p>
          <a:p>
            <a:pPr>
              <a:lnSpc>
                <a:spcPts val="1533"/>
              </a:lnSpc>
            </a:pPr>
            <a:r>
              <a:rPr lang="en-US" sz="1433">
                <a:solidFill>
                  <a:srgbClr val="000000"/>
                </a:solidFill>
                <a:latin typeface="Roboto"/>
              </a:rPr>
              <a:t>Connections</a:t>
            </a:r>
          </a:p>
          <a:p>
            <a:pPr>
              <a:lnSpc>
                <a:spcPts val="1533"/>
              </a:lnSpc>
            </a:pPr>
            <a:r>
              <a:rPr lang="en-US" sz="1433">
                <a:solidFill>
                  <a:srgbClr val="000000"/>
                </a:solidFill>
                <a:latin typeface="Roboto Bold"/>
              </a:rPr>
              <a:t>Family Service Association</a:t>
            </a:r>
          </a:p>
          <a:p>
            <a:pPr>
              <a:lnSpc>
                <a:spcPts val="1533"/>
              </a:lnSpc>
            </a:pPr>
            <a:r>
              <a:rPr lang="en-US" sz="1433">
                <a:solidFill>
                  <a:srgbClr val="000000"/>
                </a:solidFill>
                <a:latin typeface="Roboto"/>
              </a:rPr>
              <a:t>Budget &amp; Credit Counseling</a:t>
            </a:r>
          </a:p>
          <a:p>
            <a:pPr>
              <a:lnSpc>
                <a:spcPts val="1533"/>
              </a:lnSpc>
            </a:pPr>
            <a:r>
              <a:rPr lang="en-US" sz="1433">
                <a:solidFill>
                  <a:srgbClr val="000000"/>
                </a:solidFill>
                <a:latin typeface="Roboto"/>
              </a:rPr>
              <a:t>Financial Literacy</a:t>
            </a:r>
          </a:p>
          <a:p>
            <a:pPr>
              <a:lnSpc>
                <a:spcPts val="1533"/>
              </a:lnSpc>
            </a:pPr>
            <a:r>
              <a:rPr lang="en-US" sz="1433">
                <a:solidFill>
                  <a:srgbClr val="000000"/>
                </a:solidFill>
                <a:latin typeface="Roboto Bold"/>
              </a:rPr>
              <a:t>Lakeshore CAP</a:t>
            </a:r>
          </a:p>
          <a:p>
            <a:pPr>
              <a:lnSpc>
                <a:spcPts val="1533"/>
              </a:lnSpc>
            </a:pPr>
            <a:r>
              <a:rPr lang="en-US" sz="1433">
                <a:solidFill>
                  <a:srgbClr val="000000"/>
                </a:solidFill>
                <a:latin typeface="Roboto"/>
              </a:rPr>
              <a:t>Rental Assistance</a:t>
            </a:r>
          </a:p>
          <a:p>
            <a:pPr>
              <a:lnSpc>
                <a:spcPts val="1533"/>
              </a:lnSpc>
            </a:pPr>
            <a:r>
              <a:rPr lang="en-US" sz="1433">
                <a:solidFill>
                  <a:srgbClr val="000000"/>
                </a:solidFill>
                <a:latin typeface="Roboto Bold"/>
              </a:rPr>
              <a:t>The Salvation Army</a:t>
            </a:r>
          </a:p>
          <a:p>
            <a:pPr>
              <a:lnSpc>
                <a:spcPts val="1533"/>
              </a:lnSpc>
            </a:pPr>
            <a:r>
              <a:rPr lang="en-US" sz="1433">
                <a:solidFill>
                  <a:srgbClr val="000000"/>
                </a:solidFill>
                <a:latin typeface="Roboto"/>
              </a:rPr>
              <a:t>Comprehensive Services</a:t>
            </a:r>
          </a:p>
          <a:p>
            <a:pPr>
              <a:lnSpc>
                <a:spcPts val="1533"/>
              </a:lnSpc>
            </a:pPr>
            <a:endParaRPr lang="en-US" sz="1433">
              <a:solidFill>
                <a:srgbClr val="000000"/>
              </a:solidFill>
              <a:latin typeface="Roboto"/>
            </a:endParaRPr>
          </a:p>
        </p:txBody>
      </p:sp>
      <p:grpSp>
        <p:nvGrpSpPr>
          <p:cNvPr id="22" name="Group 22"/>
          <p:cNvGrpSpPr/>
          <p:nvPr/>
        </p:nvGrpSpPr>
        <p:grpSpPr>
          <a:xfrm>
            <a:off x="11030313" y="5376852"/>
            <a:ext cx="1102683" cy="1108115"/>
            <a:chOff x="0" y="0"/>
            <a:chExt cx="1470244" cy="1477487"/>
          </a:xfrm>
        </p:grpSpPr>
        <p:sp>
          <p:nvSpPr>
            <p:cNvPr id="23" name="Freeform 23"/>
            <p:cNvSpPr/>
            <p:nvPr/>
          </p:nvSpPr>
          <p:spPr>
            <a:xfrm>
              <a:off x="0" y="0"/>
              <a:ext cx="1470244" cy="1477487"/>
            </a:xfrm>
            <a:custGeom>
              <a:avLst/>
              <a:gdLst/>
              <a:ahLst/>
              <a:cxnLst/>
              <a:rect l="l" t="t" r="r" b="b"/>
              <a:pathLst>
                <a:path w="1470244" h="1477487">
                  <a:moveTo>
                    <a:pt x="0" y="0"/>
                  </a:moveTo>
                  <a:lnTo>
                    <a:pt x="1470244" y="0"/>
                  </a:lnTo>
                  <a:lnTo>
                    <a:pt x="1470244" y="1477487"/>
                  </a:lnTo>
                  <a:lnTo>
                    <a:pt x="0" y="1477487"/>
                  </a:lnTo>
                  <a:lnTo>
                    <a:pt x="0" y="0"/>
                  </a:lnTo>
                  <a:close/>
                </a:path>
              </a:pathLst>
            </a:custGeom>
            <a:blipFill>
              <a:blip r:embed="rId4">
                <a:extLst>
                  <a:ext uri="{96DAC541-7B7A-43D3-8B79-37D633B846F1}">
                    <asvg:svgBlip xmlns:asvg="http://schemas.microsoft.com/office/drawing/2016/SVG/main" r:embed="rId5"/>
                  </a:ext>
                </a:extLst>
              </a:blip>
              <a:stretch>
                <a:fillRect l="-16" r="-16"/>
              </a:stretch>
            </a:blipFill>
          </p:spPr>
        </p:sp>
        <p:sp>
          <p:nvSpPr>
            <p:cNvPr id="24" name="TextBox 24"/>
            <p:cNvSpPr txBox="1"/>
            <p:nvPr/>
          </p:nvSpPr>
          <p:spPr>
            <a:xfrm>
              <a:off x="185189" y="237361"/>
              <a:ext cx="1099866" cy="971437"/>
            </a:xfrm>
            <a:prstGeom prst="rect">
              <a:avLst/>
            </a:prstGeom>
          </p:spPr>
          <p:txBody>
            <a:bodyPr lIns="0" tIns="0" rIns="0" bIns="0" rtlCol="0" anchor="t">
              <a:spAutoFit/>
            </a:bodyPr>
            <a:lstStyle/>
            <a:p>
              <a:pPr algn="ctr">
                <a:lnSpc>
                  <a:spcPts val="1887"/>
                </a:lnSpc>
              </a:pPr>
              <a:r>
                <a:rPr lang="en-US" sz="1684">
                  <a:solidFill>
                    <a:srgbClr val="005191"/>
                  </a:solidFill>
                  <a:latin typeface="League Gothic"/>
                </a:rPr>
                <a:t>NONPROFIT DEVELOPMENT &amp; SUPPORT</a:t>
              </a:r>
            </a:p>
          </p:txBody>
        </p:sp>
      </p:grpSp>
      <p:grpSp>
        <p:nvGrpSpPr>
          <p:cNvPr id="25" name="Group 25"/>
          <p:cNvGrpSpPr/>
          <p:nvPr/>
        </p:nvGrpSpPr>
        <p:grpSpPr>
          <a:xfrm>
            <a:off x="4311434" y="1687877"/>
            <a:ext cx="1067434" cy="1072936"/>
            <a:chOff x="0" y="0"/>
            <a:chExt cx="1423245" cy="1430582"/>
          </a:xfrm>
        </p:grpSpPr>
        <p:sp>
          <p:nvSpPr>
            <p:cNvPr id="26" name="Freeform 26"/>
            <p:cNvSpPr/>
            <p:nvPr/>
          </p:nvSpPr>
          <p:spPr>
            <a:xfrm>
              <a:off x="0" y="0"/>
              <a:ext cx="1423245" cy="1430582"/>
            </a:xfrm>
            <a:custGeom>
              <a:avLst/>
              <a:gdLst/>
              <a:ahLst/>
              <a:cxnLst/>
              <a:rect l="l" t="t" r="r" b="b"/>
              <a:pathLst>
                <a:path w="1423245" h="1430582">
                  <a:moveTo>
                    <a:pt x="0" y="0"/>
                  </a:moveTo>
                  <a:lnTo>
                    <a:pt x="1423245" y="0"/>
                  </a:lnTo>
                  <a:lnTo>
                    <a:pt x="1423245" y="1430582"/>
                  </a:lnTo>
                  <a:lnTo>
                    <a:pt x="0" y="14305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TextBox 27"/>
            <p:cNvSpPr txBox="1"/>
            <p:nvPr/>
          </p:nvSpPr>
          <p:spPr>
            <a:xfrm>
              <a:off x="104488" y="455189"/>
              <a:ext cx="1231370" cy="468543"/>
            </a:xfrm>
            <a:prstGeom prst="rect">
              <a:avLst/>
            </a:prstGeom>
          </p:spPr>
          <p:txBody>
            <a:bodyPr lIns="0" tIns="0" rIns="0" bIns="0" rtlCol="0" anchor="t">
              <a:spAutoFit/>
            </a:bodyPr>
            <a:lstStyle/>
            <a:p>
              <a:pPr algn="ctr">
                <a:lnSpc>
                  <a:spcPts val="2689"/>
                </a:lnSpc>
              </a:pPr>
              <a:r>
                <a:rPr lang="en-US" sz="2401">
                  <a:solidFill>
                    <a:srgbClr val="F57814"/>
                  </a:solidFill>
                  <a:latin typeface="League Gothic"/>
                </a:rPr>
                <a:t>EDUCATION</a:t>
              </a:r>
            </a:p>
          </p:txBody>
        </p:sp>
      </p:grpSp>
      <p:sp>
        <p:nvSpPr>
          <p:cNvPr id="28" name="Freeform 28"/>
          <p:cNvSpPr/>
          <p:nvPr/>
        </p:nvSpPr>
        <p:spPr>
          <a:xfrm>
            <a:off x="11123234" y="1666692"/>
            <a:ext cx="1102683" cy="1092646"/>
          </a:xfrm>
          <a:custGeom>
            <a:avLst/>
            <a:gdLst/>
            <a:ahLst/>
            <a:cxnLst/>
            <a:rect l="l" t="t" r="r" b="b"/>
            <a:pathLst>
              <a:path w="1102683" h="1092646">
                <a:moveTo>
                  <a:pt x="0" y="0"/>
                </a:moveTo>
                <a:lnTo>
                  <a:pt x="1102683" y="0"/>
                </a:lnTo>
                <a:lnTo>
                  <a:pt x="1102683" y="1092646"/>
                </a:lnTo>
                <a:lnTo>
                  <a:pt x="0" y="1092646"/>
                </a:lnTo>
                <a:lnTo>
                  <a:pt x="0" y="0"/>
                </a:lnTo>
                <a:close/>
              </a:path>
            </a:pathLst>
          </a:custGeom>
          <a:blipFill>
            <a:blip r:embed="rId8">
              <a:extLst>
                <a:ext uri="{96DAC541-7B7A-43D3-8B79-37D633B846F1}">
                  <asvg:svgBlip xmlns:asvg="http://schemas.microsoft.com/office/drawing/2016/SVG/main" r:embed="rId9"/>
                </a:ext>
              </a:extLst>
            </a:blip>
            <a:stretch>
              <a:fillRect t="-719" b="-719"/>
            </a:stretch>
          </a:blipFill>
        </p:spPr>
      </p:sp>
      <p:sp>
        <p:nvSpPr>
          <p:cNvPr id="29" name="Freeform 29"/>
          <p:cNvSpPr/>
          <p:nvPr/>
        </p:nvSpPr>
        <p:spPr>
          <a:xfrm>
            <a:off x="7626908" y="1687877"/>
            <a:ext cx="1102683" cy="1092646"/>
          </a:xfrm>
          <a:custGeom>
            <a:avLst/>
            <a:gdLst/>
            <a:ahLst/>
            <a:cxnLst/>
            <a:rect l="l" t="t" r="r" b="b"/>
            <a:pathLst>
              <a:path w="1102683" h="1092646">
                <a:moveTo>
                  <a:pt x="0" y="0"/>
                </a:moveTo>
                <a:lnTo>
                  <a:pt x="1102684" y="0"/>
                </a:lnTo>
                <a:lnTo>
                  <a:pt x="1102684" y="1092646"/>
                </a:lnTo>
                <a:lnTo>
                  <a:pt x="0" y="1092646"/>
                </a:lnTo>
                <a:lnTo>
                  <a:pt x="0" y="0"/>
                </a:lnTo>
                <a:close/>
              </a:path>
            </a:pathLst>
          </a:custGeom>
          <a:blipFill>
            <a:blip r:embed="rId10">
              <a:extLst>
                <a:ext uri="{96DAC541-7B7A-43D3-8B79-37D633B846F1}">
                  <asvg:svgBlip xmlns:asvg="http://schemas.microsoft.com/office/drawing/2016/SVG/main" r:embed="rId11"/>
                </a:ext>
              </a:extLst>
            </a:blip>
            <a:stretch>
              <a:fillRect t="-719" b="-719"/>
            </a:stretch>
          </a:blipFill>
        </p:spPr>
      </p:sp>
      <p:grpSp>
        <p:nvGrpSpPr>
          <p:cNvPr id="30" name="Group 30"/>
          <p:cNvGrpSpPr/>
          <p:nvPr/>
        </p:nvGrpSpPr>
        <p:grpSpPr>
          <a:xfrm rot="1105905">
            <a:off x="-7923869" y="-3725398"/>
            <a:ext cx="10426273" cy="10426273"/>
            <a:chOff x="0" y="0"/>
            <a:chExt cx="13901697" cy="13901697"/>
          </a:xfrm>
        </p:grpSpPr>
        <p:sp>
          <p:nvSpPr>
            <p:cNvPr id="31" name="Freeform 31"/>
            <p:cNvSpPr/>
            <p:nvPr/>
          </p:nvSpPr>
          <p:spPr>
            <a:xfrm>
              <a:off x="975111" y="975111"/>
              <a:ext cx="11951476" cy="11951476"/>
            </a:xfrm>
            <a:custGeom>
              <a:avLst/>
              <a:gdLst/>
              <a:ahLst/>
              <a:cxnLst/>
              <a:rect l="l" t="t" r="r" b="b"/>
              <a:pathLst>
                <a:path w="11951476" h="11951476">
                  <a:moveTo>
                    <a:pt x="0" y="0"/>
                  </a:moveTo>
                  <a:lnTo>
                    <a:pt x="11951476" y="0"/>
                  </a:lnTo>
                  <a:lnTo>
                    <a:pt x="11951476" y="11951476"/>
                  </a:lnTo>
                  <a:lnTo>
                    <a:pt x="0" y="11951476"/>
                  </a:lnTo>
                  <a:lnTo>
                    <a:pt x="0" y="0"/>
                  </a:lnTo>
                  <a:close/>
                </a:path>
              </a:pathLst>
            </a:custGeom>
            <a:blipFill>
              <a:blip r:embed="rId12">
                <a:alphaModFix amt="20999"/>
                <a:extLst>
                  <a:ext uri="{96DAC541-7B7A-43D3-8B79-37D633B846F1}">
                    <asvg:svgBlip xmlns:asvg="http://schemas.microsoft.com/office/drawing/2016/SVG/main" r:embed="rId13"/>
                  </a:ext>
                </a:extLst>
              </a:blip>
              <a:stretch>
                <a:fillRect/>
              </a:stretch>
            </a:blipFill>
          </p:spPr>
        </p:sp>
        <p:sp>
          <p:nvSpPr>
            <p:cNvPr id="32" name="Freeform 32"/>
            <p:cNvSpPr/>
            <p:nvPr/>
          </p:nvSpPr>
          <p:spPr>
            <a:xfrm rot="620097">
              <a:off x="975111" y="975111"/>
              <a:ext cx="11951476" cy="11951476"/>
            </a:xfrm>
            <a:custGeom>
              <a:avLst/>
              <a:gdLst/>
              <a:ahLst/>
              <a:cxnLst/>
              <a:rect l="l" t="t" r="r" b="b"/>
              <a:pathLst>
                <a:path w="11951476" h="11951476">
                  <a:moveTo>
                    <a:pt x="0" y="0"/>
                  </a:moveTo>
                  <a:lnTo>
                    <a:pt x="11951476" y="0"/>
                  </a:lnTo>
                  <a:lnTo>
                    <a:pt x="11951476" y="11951476"/>
                  </a:lnTo>
                  <a:lnTo>
                    <a:pt x="0" y="11951476"/>
                  </a:lnTo>
                  <a:lnTo>
                    <a:pt x="0" y="0"/>
                  </a:lnTo>
                  <a:close/>
                </a:path>
              </a:pathLst>
            </a:custGeom>
            <a:blipFill>
              <a:blip r:embed="rId14">
                <a:alphaModFix amt="20999"/>
                <a:extLst>
                  <a:ext uri="{96DAC541-7B7A-43D3-8B79-37D633B846F1}">
                    <asvg:svgBlip xmlns:asvg="http://schemas.microsoft.com/office/drawing/2016/SVG/main" r:embed="rId15"/>
                  </a:ext>
                </a:extLst>
              </a:blip>
              <a:stretch>
                <a:fillRect/>
              </a:stretch>
            </a:blipFill>
          </p:spPr>
        </p:sp>
      </p:grpSp>
      <p:grpSp>
        <p:nvGrpSpPr>
          <p:cNvPr id="33" name="Group 33"/>
          <p:cNvGrpSpPr/>
          <p:nvPr/>
        </p:nvGrpSpPr>
        <p:grpSpPr>
          <a:xfrm>
            <a:off x="712390" y="419434"/>
            <a:ext cx="2808678" cy="2780591"/>
            <a:chOff x="0" y="0"/>
            <a:chExt cx="3744904" cy="3707455"/>
          </a:xfrm>
        </p:grpSpPr>
        <p:sp>
          <p:nvSpPr>
            <p:cNvPr id="34" name="Freeform 34"/>
            <p:cNvSpPr/>
            <p:nvPr/>
          </p:nvSpPr>
          <p:spPr>
            <a:xfrm>
              <a:off x="0" y="0"/>
              <a:ext cx="3744904" cy="3707455"/>
            </a:xfrm>
            <a:custGeom>
              <a:avLst/>
              <a:gdLst/>
              <a:ahLst/>
              <a:cxnLst/>
              <a:rect l="l" t="t" r="r" b="b"/>
              <a:pathLst>
                <a:path w="3744904" h="3707455">
                  <a:moveTo>
                    <a:pt x="0" y="0"/>
                  </a:moveTo>
                  <a:lnTo>
                    <a:pt x="3744904" y="0"/>
                  </a:lnTo>
                  <a:lnTo>
                    <a:pt x="3744904" y="3707455"/>
                  </a:lnTo>
                  <a:lnTo>
                    <a:pt x="0" y="37074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5" name="TextBox 35"/>
            <p:cNvSpPr txBox="1"/>
            <p:nvPr/>
          </p:nvSpPr>
          <p:spPr>
            <a:xfrm>
              <a:off x="648173" y="772531"/>
              <a:ext cx="2542918" cy="2219543"/>
            </a:xfrm>
            <a:prstGeom prst="rect">
              <a:avLst/>
            </a:prstGeom>
          </p:spPr>
          <p:txBody>
            <a:bodyPr lIns="0" tIns="0" rIns="0" bIns="0" rtlCol="0" anchor="t">
              <a:spAutoFit/>
            </a:bodyPr>
            <a:lstStyle/>
            <a:p>
              <a:pPr algn="ctr">
                <a:lnSpc>
                  <a:spcPts val="4283"/>
                </a:lnSpc>
              </a:pPr>
              <a:r>
                <a:rPr lang="en-US" sz="4079">
                  <a:solidFill>
                    <a:srgbClr val="FFFFFF"/>
                  </a:solidFill>
                  <a:latin typeface="League Gothic"/>
                </a:rPr>
                <a:t>LOCAL COMMUNITY IMPACT</a:t>
              </a:r>
            </a:p>
          </p:txBody>
        </p:sp>
      </p:grpSp>
      <p:grpSp>
        <p:nvGrpSpPr>
          <p:cNvPr id="36" name="Group 36"/>
          <p:cNvGrpSpPr/>
          <p:nvPr/>
        </p:nvGrpSpPr>
        <p:grpSpPr>
          <a:xfrm>
            <a:off x="712390" y="6807883"/>
            <a:ext cx="2808678" cy="2780591"/>
            <a:chOff x="0" y="0"/>
            <a:chExt cx="3744904" cy="3707455"/>
          </a:xfrm>
        </p:grpSpPr>
        <p:sp>
          <p:nvSpPr>
            <p:cNvPr id="37" name="Freeform 37"/>
            <p:cNvSpPr/>
            <p:nvPr/>
          </p:nvSpPr>
          <p:spPr>
            <a:xfrm>
              <a:off x="0" y="0"/>
              <a:ext cx="3744904" cy="3707455"/>
            </a:xfrm>
            <a:custGeom>
              <a:avLst/>
              <a:gdLst/>
              <a:ahLst/>
              <a:cxnLst/>
              <a:rect l="l" t="t" r="r" b="b"/>
              <a:pathLst>
                <a:path w="3744904" h="3707455">
                  <a:moveTo>
                    <a:pt x="0" y="0"/>
                  </a:moveTo>
                  <a:lnTo>
                    <a:pt x="3744904" y="0"/>
                  </a:lnTo>
                  <a:lnTo>
                    <a:pt x="3744904" y="3707455"/>
                  </a:lnTo>
                  <a:lnTo>
                    <a:pt x="0" y="37074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8" name="TextBox 38"/>
            <p:cNvSpPr txBox="1"/>
            <p:nvPr/>
          </p:nvSpPr>
          <p:spPr>
            <a:xfrm>
              <a:off x="640868" y="916333"/>
              <a:ext cx="2463167" cy="2245389"/>
            </a:xfrm>
            <a:prstGeom prst="rect">
              <a:avLst/>
            </a:prstGeom>
          </p:spPr>
          <p:txBody>
            <a:bodyPr lIns="0" tIns="0" rIns="0" bIns="0" rtlCol="0" anchor="t">
              <a:spAutoFit/>
            </a:bodyPr>
            <a:lstStyle/>
            <a:p>
              <a:pPr algn="ctr">
                <a:lnSpc>
                  <a:spcPts val="3271"/>
                </a:lnSpc>
              </a:pPr>
              <a:r>
                <a:rPr lang="en-US" sz="3115">
                  <a:solidFill>
                    <a:srgbClr val="FFFFFF"/>
                  </a:solidFill>
                  <a:latin typeface="League Gothic"/>
                </a:rPr>
                <a:t>SUPPORTING 44,013 PEOPLE IN SHEBOYGAN COUNTY </a:t>
              </a:r>
            </a:p>
          </p:txBody>
        </p:sp>
      </p:grpSp>
      <p:grpSp>
        <p:nvGrpSpPr>
          <p:cNvPr id="39" name="Group 39"/>
          <p:cNvGrpSpPr/>
          <p:nvPr/>
        </p:nvGrpSpPr>
        <p:grpSpPr>
          <a:xfrm>
            <a:off x="712390" y="3612430"/>
            <a:ext cx="2808678" cy="2780591"/>
            <a:chOff x="0" y="0"/>
            <a:chExt cx="3744904" cy="3707455"/>
          </a:xfrm>
        </p:grpSpPr>
        <p:sp>
          <p:nvSpPr>
            <p:cNvPr id="40" name="Freeform 40"/>
            <p:cNvSpPr/>
            <p:nvPr/>
          </p:nvSpPr>
          <p:spPr>
            <a:xfrm>
              <a:off x="0" y="0"/>
              <a:ext cx="3744904" cy="3707455"/>
            </a:xfrm>
            <a:custGeom>
              <a:avLst/>
              <a:gdLst/>
              <a:ahLst/>
              <a:cxnLst/>
              <a:rect l="l" t="t" r="r" b="b"/>
              <a:pathLst>
                <a:path w="3744904" h="3707455">
                  <a:moveTo>
                    <a:pt x="0" y="0"/>
                  </a:moveTo>
                  <a:lnTo>
                    <a:pt x="3744904" y="0"/>
                  </a:lnTo>
                  <a:lnTo>
                    <a:pt x="3744904" y="3707455"/>
                  </a:lnTo>
                  <a:lnTo>
                    <a:pt x="0" y="370745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41" name="TextBox 41"/>
            <p:cNvSpPr txBox="1"/>
            <p:nvPr/>
          </p:nvSpPr>
          <p:spPr>
            <a:xfrm>
              <a:off x="749604" y="1197865"/>
              <a:ext cx="2571173" cy="1489738"/>
            </a:xfrm>
            <a:prstGeom prst="rect">
              <a:avLst/>
            </a:prstGeom>
          </p:spPr>
          <p:txBody>
            <a:bodyPr lIns="0" tIns="0" rIns="0" bIns="0" rtlCol="0" anchor="t">
              <a:spAutoFit/>
            </a:bodyPr>
            <a:lstStyle/>
            <a:p>
              <a:pPr algn="ctr">
                <a:lnSpc>
                  <a:spcPts val="4245"/>
                </a:lnSpc>
              </a:pPr>
              <a:r>
                <a:rPr lang="en-US" sz="4043">
                  <a:solidFill>
                    <a:srgbClr val="FFFFFF"/>
                  </a:solidFill>
                  <a:latin typeface="League Gothic"/>
                </a:rPr>
                <a:t>$1.85M TOTAL INVESTMENT</a:t>
              </a:r>
            </a:p>
          </p:txBody>
        </p:sp>
      </p:grpSp>
      <p:sp>
        <p:nvSpPr>
          <p:cNvPr id="42" name="Freeform 42"/>
          <p:cNvSpPr/>
          <p:nvPr/>
        </p:nvSpPr>
        <p:spPr>
          <a:xfrm>
            <a:off x="16879780" y="0"/>
            <a:ext cx="1408220" cy="1408220"/>
          </a:xfrm>
          <a:custGeom>
            <a:avLst/>
            <a:gdLst/>
            <a:ahLst/>
            <a:cxnLst/>
            <a:rect l="l" t="t" r="r" b="b"/>
            <a:pathLst>
              <a:path w="1408220" h="1408220">
                <a:moveTo>
                  <a:pt x="0" y="0"/>
                </a:moveTo>
                <a:lnTo>
                  <a:pt x="1408220" y="0"/>
                </a:lnTo>
                <a:lnTo>
                  <a:pt x="1408220" y="1408220"/>
                </a:lnTo>
                <a:lnTo>
                  <a:pt x="0" y="1408220"/>
                </a:lnTo>
                <a:lnTo>
                  <a:pt x="0" y="0"/>
                </a:lnTo>
                <a:close/>
              </a:path>
            </a:pathLst>
          </a:custGeom>
          <a:blipFill>
            <a:blip r:embed="rId22">
              <a:alphaModFix amt="37000"/>
            </a:blip>
            <a:stretch>
              <a:fillRect/>
            </a:stretch>
          </a:blipFill>
        </p:spPr>
      </p:sp>
      <p:sp>
        <p:nvSpPr>
          <p:cNvPr id="43" name="Freeform 43"/>
          <p:cNvSpPr/>
          <p:nvPr/>
        </p:nvSpPr>
        <p:spPr>
          <a:xfrm>
            <a:off x="14428868" y="7365821"/>
            <a:ext cx="3859132" cy="2571147"/>
          </a:xfrm>
          <a:custGeom>
            <a:avLst/>
            <a:gdLst/>
            <a:ahLst/>
            <a:cxnLst/>
            <a:rect l="l" t="t" r="r" b="b"/>
            <a:pathLst>
              <a:path w="3859132" h="2571147">
                <a:moveTo>
                  <a:pt x="0" y="0"/>
                </a:moveTo>
                <a:lnTo>
                  <a:pt x="3859132" y="0"/>
                </a:lnTo>
                <a:lnTo>
                  <a:pt x="3859132" y="2571146"/>
                </a:lnTo>
                <a:lnTo>
                  <a:pt x="0" y="2571146"/>
                </a:lnTo>
                <a:lnTo>
                  <a:pt x="0" y="0"/>
                </a:lnTo>
                <a:close/>
              </a:path>
            </a:pathLst>
          </a:custGeom>
          <a:blipFill>
            <a:blip r:embed="rId23"/>
            <a:stretch>
              <a:fillRect/>
            </a:stretch>
          </a:blipFill>
        </p:spPr>
      </p:sp>
      <p:sp>
        <p:nvSpPr>
          <p:cNvPr id="44" name="TextBox 44"/>
          <p:cNvSpPr txBox="1"/>
          <p:nvPr/>
        </p:nvSpPr>
        <p:spPr>
          <a:xfrm>
            <a:off x="4195693" y="4273100"/>
            <a:ext cx="3116791" cy="5747915"/>
          </a:xfrm>
          <a:prstGeom prst="rect">
            <a:avLst/>
          </a:prstGeom>
        </p:spPr>
        <p:txBody>
          <a:bodyPr lIns="0" tIns="0" rIns="0" bIns="0" rtlCol="0" anchor="t">
            <a:spAutoFit/>
          </a:bodyPr>
          <a:lstStyle/>
          <a:p>
            <a:pPr>
              <a:lnSpc>
                <a:spcPts val="1533"/>
              </a:lnSpc>
            </a:pPr>
            <a:r>
              <a:rPr lang="en-US" sz="1433">
                <a:solidFill>
                  <a:srgbClr val="000000"/>
                </a:solidFill>
                <a:latin typeface="Roboto Bold"/>
              </a:rPr>
              <a:t>Bay-Lakes Council, Boy Scouts of America</a:t>
            </a:r>
          </a:p>
          <a:p>
            <a:pPr>
              <a:lnSpc>
                <a:spcPts val="1533"/>
              </a:lnSpc>
            </a:pPr>
            <a:r>
              <a:rPr lang="en-US" sz="1433">
                <a:solidFill>
                  <a:srgbClr val="000000"/>
                </a:solidFill>
                <a:latin typeface="Roboto"/>
              </a:rPr>
              <a:t>Comprehensive Youth Development</a:t>
            </a:r>
          </a:p>
          <a:p>
            <a:pPr>
              <a:lnSpc>
                <a:spcPts val="1533"/>
              </a:lnSpc>
            </a:pPr>
            <a:r>
              <a:rPr lang="en-US" sz="1433">
                <a:solidFill>
                  <a:srgbClr val="000000"/>
                </a:solidFill>
                <a:latin typeface="Roboto Bold"/>
              </a:rPr>
              <a:t>Big Brothers Big Sisters WI Shoreline</a:t>
            </a:r>
          </a:p>
          <a:p>
            <a:pPr>
              <a:lnSpc>
                <a:spcPts val="1533"/>
              </a:lnSpc>
            </a:pPr>
            <a:r>
              <a:rPr lang="en-US" sz="1433">
                <a:solidFill>
                  <a:srgbClr val="000000"/>
                </a:solidFill>
                <a:latin typeface="Roboto"/>
              </a:rPr>
              <a:t>Community Based Mentoring</a:t>
            </a:r>
          </a:p>
          <a:p>
            <a:pPr>
              <a:lnSpc>
                <a:spcPts val="1533"/>
              </a:lnSpc>
            </a:pPr>
            <a:r>
              <a:rPr lang="en-US" sz="1433">
                <a:solidFill>
                  <a:srgbClr val="000000"/>
                </a:solidFill>
                <a:latin typeface="Roboto"/>
              </a:rPr>
              <a:t>School Based Mentoring</a:t>
            </a:r>
          </a:p>
          <a:p>
            <a:pPr>
              <a:lnSpc>
                <a:spcPts val="1533"/>
              </a:lnSpc>
            </a:pPr>
            <a:r>
              <a:rPr lang="en-US" sz="1433">
                <a:solidFill>
                  <a:srgbClr val="000000"/>
                </a:solidFill>
                <a:latin typeface="Roboto Bold"/>
              </a:rPr>
              <a:t>Boys &amp; Girls Clubs of </a:t>
            </a:r>
          </a:p>
          <a:p>
            <a:pPr>
              <a:lnSpc>
                <a:spcPts val="1533"/>
              </a:lnSpc>
            </a:pPr>
            <a:r>
              <a:rPr lang="en-US" sz="1433">
                <a:solidFill>
                  <a:srgbClr val="000000"/>
                </a:solidFill>
                <a:latin typeface="Roboto Bold"/>
              </a:rPr>
              <a:t>Sheboygan County</a:t>
            </a:r>
          </a:p>
          <a:p>
            <a:pPr>
              <a:lnSpc>
                <a:spcPts val="1533"/>
              </a:lnSpc>
            </a:pPr>
            <a:r>
              <a:rPr lang="en-US" sz="1433">
                <a:solidFill>
                  <a:srgbClr val="000000"/>
                </a:solidFill>
                <a:latin typeface="Roboto"/>
              </a:rPr>
              <a:t>Academic Excellence</a:t>
            </a:r>
          </a:p>
          <a:p>
            <a:pPr>
              <a:lnSpc>
                <a:spcPts val="1533"/>
              </a:lnSpc>
            </a:pPr>
            <a:r>
              <a:rPr lang="en-US" sz="1433">
                <a:solidFill>
                  <a:srgbClr val="000000"/>
                </a:solidFill>
                <a:latin typeface="Roboto"/>
              </a:rPr>
              <a:t>Good Character</a:t>
            </a:r>
          </a:p>
          <a:p>
            <a:pPr>
              <a:lnSpc>
                <a:spcPts val="1533"/>
              </a:lnSpc>
            </a:pPr>
            <a:r>
              <a:rPr lang="en-US" sz="1433">
                <a:solidFill>
                  <a:srgbClr val="000000"/>
                </a:solidFill>
                <a:latin typeface="Roboto Bold"/>
              </a:rPr>
              <a:t>Family Connections</a:t>
            </a:r>
          </a:p>
          <a:p>
            <a:pPr>
              <a:lnSpc>
                <a:spcPts val="1533"/>
              </a:lnSpc>
            </a:pPr>
            <a:r>
              <a:rPr lang="en-US" sz="1433">
                <a:solidFill>
                  <a:srgbClr val="000000"/>
                </a:solidFill>
                <a:latin typeface="Roboto"/>
              </a:rPr>
              <a:t>Child Care Resource Development</a:t>
            </a:r>
          </a:p>
          <a:p>
            <a:pPr>
              <a:lnSpc>
                <a:spcPts val="1533"/>
              </a:lnSpc>
            </a:pPr>
            <a:r>
              <a:rPr lang="en-US" sz="1433">
                <a:solidFill>
                  <a:srgbClr val="000000"/>
                </a:solidFill>
                <a:latin typeface="Roboto Bold"/>
              </a:rPr>
              <a:t>Family Resource Center of Sheboygan County</a:t>
            </a:r>
          </a:p>
          <a:p>
            <a:pPr>
              <a:lnSpc>
                <a:spcPts val="1533"/>
              </a:lnSpc>
            </a:pPr>
            <a:r>
              <a:rPr lang="en-US" sz="1433">
                <a:solidFill>
                  <a:srgbClr val="000000"/>
                </a:solidFill>
                <a:latin typeface="Roboto"/>
              </a:rPr>
              <a:t>Parents as Teachers</a:t>
            </a:r>
          </a:p>
          <a:p>
            <a:pPr>
              <a:lnSpc>
                <a:spcPts val="1533"/>
              </a:lnSpc>
            </a:pPr>
            <a:r>
              <a:rPr lang="en-US" sz="1433">
                <a:solidFill>
                  <a:srgbClr val="000000"/>
                </a:solidFill>
                <a:latin typeface="Roboto"/>
              </a:rPr>
              <a:t>Literacy Council Adult Tutoring</a:t>
            </a:r>
          </a:p>
          <a:p>
            <a:pPr>
              <a:lnSpc>
                <a:spcPts val="1533"/>
              </a:lnSpc>
            </a:pPr>
            <a:r>
              <a:rPr lang="en-US" sz="1433">
                <a:solidFill>
                  <a:srgbClr val="000000"/>
                </a:solidFill>
                <a:latin typeface="Roboto Bold"/>
              </a:rPr>
              <a:t>Foundations Health &amp; Wholeness</a:t>
            </a:r>
          </a:p>
          <a:p>
            <a:pPr>
              <a:lnSpc>
                <a:spcPts val="1533"/>
              </a:lnSpc>
            </a:pPr>
            <a:r>
              <a:rPr lang="en-US" sz="1433">
                <a:solidFill>
                  <a:srgbClr val="000000"/>
                </a:solidFill>
                <a:latin typeface="Roboto"/>
              </a:rPr>
              <a:t>RAYS</a:t>
            </a:r>
          </a:p>
          <a:p>
            <a:pPr>
              <a:lnSpc>
                <a:spcPts val="1533"/>
              </a:lnSpc>
            </a:pPr>
            <a:r>
              <a:rPr lang="en-US" sz="1433">
                <a:solidFill>
                  <a:srgbClr val="000000"/>
                </a:solidFill>
                <a:latin typeface="Roboto Bold"/>
              </a:rPr>
              <a:t>Girl Scouts of Manitou Council</a:t>
            </a:r>
          </a:p>
          <a:p>
            <a:pPr>
              <a:lnSpc>
                <a:spcPts val="1533"/>
              </a:lnSpc>
            </a:pPr>
            <a:r>
              <a:rPr lang="en-US" sz="1433">
                <a:solidFill>
                  <a:srgbClr val="000000"/>
                </a:solidFill>
                <a:latin typeface="Roboto"/>
              </a:rPr>
              <a:t>Leadership Experience</a:t>
            </a:r>
          </a:p>
          <a:p>
            <a:pPr>
              <a:lnSpc>
                <a:spcPts val="1533"/>
              </a:lnSpc>
            </a:pPr>
            <a:r>
              <a:rPr lang="en-US" sz="1433">
                <a:solidFill>
                  <a:srgbClr val="000000"/>
                </a:solidFill>
                <a:latin typeface="Roboto Bold"/>
              </a:rPr>
              <a:t>Mental Health America Lakeshore</a:t>
            </a:r>
          </a:p>
          <a:p>
            <a:pPr>
              <a:lnSpc>
                <a:spcPts val="1533"/>
              </a:lnSpc>
            </a:pPr>
            <a:r>
              <a:rPr lang="en-US" sz="1433">
                <a:solidFill>
                  <a:srgbClr val="000000"/>
                </a:solidFill>
                <a:latin typeface="Roboto"/>
              </a:rPr>
              <a:t>Education</a:t>
            </a:r>
          </a:p>
          <a:p>
            <a:pPr>
              <a:lnSpc>
                <a:spcPts val="1533"/>
              </a:lnSpc>
            </a:pPr>
            <a:r>
              <a:rPr lang="en-US" sz="1433">
                <a:solidFill>
                  <a:srgbClr val="000000"/>
                </a:solidFill>
                <a:latin typeface="Roboto Bold"/>
              </a:rPr>
              <a:t>Nourish Farms, Inc.</a:t>
            </a:r>
          </a:p>
          <a:p>
            <a:pPr>
              <a:lnSpc>
                <a:spcPts val="1533"/>
              </a:lnSpc>
            </a:pPr>
            <a:r>
              <a:rPr lang="en-US" sz="1433">
                <a:solidFill>
                  <a:srgbClr val="000000"/>
                </a:solidFill>
                <a:latin typeface="Roboto"/>
              </a:rPr>
              <a:t>Farm to School</a:t>
            </a:r>
          </a:p>
          <a:p>
            <a:pPr>
              <a:lnSpc>
                <a:spcPts val="1533"/>
              </a:lnSpc>
            </a:pPr>
            <a:r>
              <a:rPr lang="en-US" sz="1433">
                <a:solidFill>
                  <a:srgbClr val="000000"/>
                </a:solidFill>
                <a:latin typeface="Roboto"/>
              </a:rPr>
              <a:t>Farm to ECE</a:t>
            </a:r>
          </a:p>
          <a:p>
            <a:pPr>
              <a:lnSpc>
                <a:spcPts val="1533"/>
              </a:lnSpc>
            </a:pPr>
            <a:r>
              <a:rPr lang="en-US" sz="1433">
                <a:solidFill>
                  <a:srgbClr val="000000"/>
                </a:solidFill>
                <a:latin typeface="Roboto Bold"/>
              </a:rPr>
              <a:t>REINS, Inc.</a:t>
            </a:r>
          </a:p>
          <a:p>
            <a:pPr>
              <a:lnSpc>
                <a:spcPts val="1533"/>
              </a:lnSpc>
            </a:pPr>
            <a:r>
              <a:rPr lang="en-US" sz="1433">
                <a:solidFill>
                  <a:srgbClr val="000000"/>
                </a:solidFill>
                <a:latin typeface="Roboto"/>
              </a:rPr>
              <a:t>Equine Assist Learning Program</a:t>
            </a:r>
          </a:p>
          <a:p>
            <a:pPr>
              <a:lnSpc>
                <a:spcPts val="1533"/>
              </a:lnSpc>
            </a:pPr>
            <a:r>
              <a:rPr lang="en-US" sz="1433">
                <a:solidFill>
                  <a:srgbClr val="000000"/>
                </a:solidFill>
                <a:latin typeface="Roboto Bold"/>
              </a:rPr>
              <a:t>Safe Harbor of Sheboygan County</a:t>
            </a:r>
          </a:p>
          <a:p>
            <a:pPr>
              <a:lnSpc>
                <a:spcPts val="1533"/>
              </a:lnSpc>
            </a:pPr>
            <a:r>
              <a:rPr lang="en-US" sz="1433">
                <a:solidFill>
                  <a:srgbClr val="000000"/>
                </a:solidFill>
                <a:latin typeface="Roboto"/>
              </a:rPr>
              <a:t>Prevention &amp; Education</a:t>
            </a:r>
          </a:p>
        </p:txBody>
      </p:sp>
      <p:sp>
        <p:nvSpPr>
          <p:cNvPr id="45" name="TextBox 45"/>
          <p:cNvSpPr txBox="1"/>
          <p:nvPr/>
        </p:nvSpPr>
        <p:spPr>
          <a:xfrm>
            <a:off x="15850856" y="2035743"/>
            <a:ext cx="1861492" cy="397975"/>
          </a:xfrm>
          <a:prstGeom prst="rect">
            <a:avLst/>
          </a:prstGeom>
        </p:spPr>
        <p:txBody>
          <a:bodyPr lIns="0" tIns="0" rIns="0" bIns="0" rtlCol="0" anchor="t">
            <a:spAutoFit/>
          </a:bodyPr>
          <a:lstStyle/>
          <a:p>
            <a:pPr>
              <a:lnSpc>
                <a:spcPts val="3023"/>
              </a:lnSpc>
            </a:pPr>
            <a:r>
              <a:rPr lang="en-US" sz="2879">
                <a:solidFill>
                  <a:srgbClr val="000000"/>
                </a:solidFill>
                <a:latin typeface="League Gothic"/>
              </a:rPr>
              <a:t>$138,500</a:t>
            </a:r>
          </a:p>
        </p:txBody>
      </p:sp>
      <p:sp>
        <p:nvSpPr>
          <p:cNvPr id="46" name="TextBox 46"/>
          <p:cNvSpPr txBox="1"/>
          <p:nvPr/>
        </p:nvSpPr>
        <p:spPr>
          <a:xfrm>
            <a:off x="5572713" y="2030744"/>
            <a:ext cx="1177153" cy="397849"/>
          </a:xfrm>
          <a:prstGeom prst="rect">
            <a:avLst/>
          </a:prstGeom>
        </p:spPr>
        <p:txBody>
          <a:bodyPr lIns="0" tIns="0" rIns="0" bIns="0" rtlCol="0" anchor="t">
            <a:spAutoFit/>
          </a:bodyPr>
          <a:lstStyle/>
          <a:p>
            <a:pPr>
              <a:lnSpc>
                <a:spcPts val="3016"/>
              </a:lnSpc>
            </a:pPr>
            <a:r>
              <a:rPr lang="en-US" sz="2873">
                <a:solidFill>
                  <a:srgbClr val="000000"/>
                </a:solidFill>
                <a:latin typeface="League Gothic"/>
              </a:rPr>
              <a:t>$606,927</a:t>
            </a:r>
          </a:p>
        </p:txBody>
      </p:sp>
      <p:sp>
        <p:nvSpPr>
          <p:cNvPr id="47" name="TextBox 47"/>
          <p:cNvSpPr txBox="1"/>
          <p:nvPr/>
        </p:nvSpPr>
        <p:spPr>
          <a:xfrm>
            <a:off x="12420893" y="2035709"/>
            <a:ext cx="1204257" cy="397918"/>
          </a:xfrm>
          <a:prstGeom prst="rect">
            <a:avLst/>
          </a:prstGeom>
        </p:spPr>
        <p:txBody>
          <a:bodyPr lIns="0" tIns="0" rIns="0" bIns="0" rtlCol="0" anchor="t">
            <a:spAutoFit/>
          </a:bodyPr>
          <a:lstStyle/>
          <a:p>
            <a:pPr>
              <a:lnSpc>
                <a:spcPts val="3020"/>
              </a:lnSpc>
            </a:pPr>
            <a:r>
              <a:rPr lang="en-US" sz="2876">
                <a:solidFill>
                  <a:srgbClr val="000000"/>
                </a:solidFill>
                <a:latin typeface="League Gothic"/>
              </a:rPr>
              <a:t>$87,037</a:t>
            </a:r>
          </a:p>
        </p:txBody>
      </p:sp>
      <p:sp>
        <p:nvSpPr>
          <p:cNvPr id="48" name="TextBox 48"/>
          <p:cNvSpPr txBox="1"/>
          <p:nvPr/>
        </p:nvSpPr>
        <p:spPr>
          <a:xfrm>
            <a:off x="4210376" y="2894263"/>
            <a:ext cx="3019885" cy="1082623"/>
          </a:xfrm>
          <a:prstGeom prst="rect">
            <a:avLst/>
          </a:prstGeom>
        </p:spPr>
        <p:txBody>
          <a:bodyPr lIns="0" tIns="0" rIns="0" bIns="0" rtlCol="0" anchor="t">
            <a:spAutoFit/>
          </a:bodyPr>
          <a:lstStyle/>
          <a:p>
            <a:pPr>
              <a:lnSpc>
                <a:spcPts val="1504"/>
              </a:lnSpc>
            </a:pPr>
            <a:r>
              <a:rPr lang="en-US" sz="1433">
                <a:solidFill>
                  <a:srgbClr val="000000"/>
                </a:solidFill>
                <a:latin typeface="Roboto Bold"/>
              </a:rPr>
              <a:t>Community Partnership for Children (CPC)</a:t>
            </a:r>
          </a:p>
          <a:p>
            <a:pPr>
              <a:lnSpc>
                <a:spcPts val="1504"/>
              </a:lnSpc>
            </a:pPr>
            <a:r>
              <a:rPr lang="en-US" sz="1433">
                <a:solidFill>
                  <a:srgbClr val="000000"/>
                </a:solidFill>
                <a:latin typeface="Roboto"/>
              </a:rPr>
              <a:t>Birth-to-6 initiative focused on parent supports, child development and kindergarten readiness.</a:t>
            </a:r>
          </a:p>
        </p:txBody>
      </p:sp>
      <p:sp>
        <p:nvSpPr>
          <p:cNvPr id="49" name="TextBox 49"/>
          <p:cNvSpPr txBox="1"/>
          <p:nvPr/>
        </p:nvSpPr>
        <p:spPr>
          <a:xfrm>
            <a:off x="8824243" y="2030744"/>
            <a:ext cx="1370134" cy="397849"/>
          </a:xfrm>
          <a:prstGeom prst="rect">
            <a:avLst/>
          </a:prstGeom>
        </p:spPr>
        <p:txBody>
          <a:bodyPr lIns="0" tIns="0" rIns="0" bIns="0" rtlCol="0" anchor="t">
            <a:spAutoFit/>
          </a:bodyPr>
          <a:lstStyle/>
          <a:p>
            <a:pPr>
              <a:lnSpc>
                <a:spcPts val="3016"/>
              </a:lnSpc>
            </a:pPr>
            <a:r>
              <a:rPr lang="en-US" sz="2873">
                <a:solidFill>
                  <a:srgbClr val="000000"/>
                </a:solidFill>
                <a:latin typeface="League Gothic"/>
              </a:rPr>
              <a:t>$667,940</a:t>
            </a:r>
          </a:p>
        </p:txBody>
      </p:sp>
      <p:sp>
        <p:nvSpPr>
          <p:cNvPr id="50" name="TextBox 50"/>
          <p:cNvSpPr txBox="1"/>
          <p:nvPr/>
        </p:nvSpPr>
        <p:spPr>
          <a:xfrm>
            <a:off x="7593858" y="4000063"/>
            <a:ext cx="3139678" cy="5365663"/>
          </a:xfrm>
          <a:prstGeom prst="rect">
            <a:avLst/>
          </a:prstGeom>
        </p:spPr>
        <p:txBody>
          <a:bodyPr lIns="0" tIns="0" rIns="0" bIns="0" rtlCol="0" anchor="t">
            <a:spAutoFit/>
          </a:bodyPr>
          <a:lstStyle/>
          <a:p>
            <a:pPr>
              <a:lnSpc>
                <a:spcPts val="1533"/>
              </a:lnSpc>
            </a:pPr>
            <a:r>
              <a:rPr lang="en-US" sz="1433">
                <a:solidFill>
                  <a:srgbClr val="000000"/>
                </a:solidFill>
                <a:latin typeface="Roboto Bold"/>
              </a:rPr>
              <a:t>Alzheimer's Association Southeastern WI</a:t>
            </a:r>
          </a:p>
          <a:p>
            <a:pPr>
              <a:lnSpc>
                <a:spcPts val="1533"/>
              </a:lnSpc>
            </a:pPr>
            <a:r>
              <a:rPr lang="en-US" sz="1433">
                <a:solidFill>
                  <a:srgbClr val="000000"/>
                </a:solidFill>
                <a:latin typeface="Roboto"/>
              </a:rPr>
              <a:t>Awareness, Education &amp; Support</a:t>
            </a:r>
          </a:p>
          <a:p>
            <a:pPr>
              <a:lnSpc>
                <a:spcPts val="1533"/>
              </a:lnSpc>
            </a:pPr>
            <a:r>
              <a:rPr lang="en-US" sz="1433">
                <a:solidFill>
                  <a:srgbClr val="000000"/>
                </a:solidFill>
                <a:latin typeface="Roboto Bold"/>
              </a:rPr>
              <a:t>Boys &amp; Girls Clubs of </a:t>
            </a:r>
          </a:p>
          <a:p>
            <a:pPr>
              <a:lnSpc>
                <a:spcPts val="1533"/>
              </a:lnSpc>
            </a:pPr>
            <a:r>
              <a:rPr lang="en-US" sz="1433">
                <a:solidFill>
                  <a:srgbClr val="000000"/>
                </a:solidFill>
                <a:latin typeface="Roboto Bold"/>
              </a:rPr>
              <a:t>Sheboygan County</a:t>
            </a:r>
          </a:p>
          <a:p>
            <a:pPr>
              <a:lnSpc>
                <a:spcPts val="1533"/>
              </a:lnSpc>
            </a:pPr>
            <a:r>
              <a:rPr lang="en-US" sz="1433">
                <a:solidFill>
                  <a:srgbClr val="000000"/>
                </a:solidFill>
                <a:latin typeface="Roboto"/>
              </a:rPr>
              <a:t>Healthy Lifestyles</a:t>
            </a:r>
          </a:p>
          <a:p>
            <a:pPr>
              <a:lnSpc>
                <a:spcPts val="1533"/>
              </a:lnSpc>
            </a:pPr>
            <a:r>
              <a:rPr lang="en-US" sz="1433">
                <a:solidFill>
                  <a:srgbClr val="000000"/>
                </a:solidFill>
                <a:latin typeface="Roboto Bold"/>
              </a:rPr>
              <a:t>CASA of East Central Wisconsin</a:t>
            </a:r>
          </a:p>
          <a:p>
            <a:pPr>
              <a:lnSpc>
                <a:spcPts val="1533"/>
              </a:lnSpc>
            </a:pPr>
            <a:r>
              <a:rPr lang="en-US" sz="1433">
                <a:solidFill>
                  <a:srgbClr val="000000"/>
                </a:solidFill>
                <a:latin typeface="Roboto"/>
              </a:rPr>
              <a:t>Child Advocacy Support Services </a:t>
            </a:r>
          </a:p>
          <a:p>
            <a:pPr>
              <a:lnSpc>
                <a:spcPts val="1533"/>
              </a:lnSpc>
            </a:pPr>
            <a:r>
              <a:rPr lang="en-US" sz="1433">
                <a:solidFill>
                  <a:srgbClr val="000000"/>
                </a:solidFill>
                <a:latin typeface="Roboto Bold"/>
              </a:rPr>
              <a:t>Catholic Charities</a:t>
            </a:r>
          </a:p>
          <a:p>
            <a:pPr>
              <a:lnSpc>
                <a:spcPts val="1533"/>
              </a:lnSpc>
            </a:pPr>
            <a:r>
              <a:rPr lang="en-US" sz="1433">
                <a:solidFill>
                  <a:srgbClr val="000000"/>
                </a:solidFill>
                <a:latin typeface="Roboto"/>
              </a:rPr>
              <a:t> Community Counseling </a:t>
            </a:r>
          </a:p>
          <a:p>
            <a:pPr>
              <a:lnSpc>
                <a:spcPts val="1533"/>
              </a:lnSpc>
            </a:pPr>
            <a:r>
              <a:rPr lang="en-US" sz="1433">
                <a:solidFill>
                  <a:srgbClr val="000000"/>
                </a:solidFill>
                <a:latin typeface="Roboto Bold"/>
              </a:rPr>
              <a:t>Family Connections</a:t>
            </a:r>
          </a:p>
          <a:p>
            <a:pPr>
              <a:lnSpc>
                <a:spcPts val="1533"/>
              </a:lnSpc>
            </a:pPr>
            <a:r>
              <a:rPr lang="en-US" sz="1433">
                <a:solidFill>
                  <a:srgbClr val="000000"/>
                </a:solidFill>
                <a:latin typeface="Roboto"/>
              </a:rPr>
              <a:t>        Rainbow Kids Youth Grief Support</a:t>
            </a:r>
          </a:p>
          <a:p>
            <a:pPr>
              <a:lnSpc>
                <a:spcPts val="1533"/>
              </a:lnSpc>
            </a:pPr>
            <a:r>
              <a:rPr lang="en-US" sz="1433">
                <a:solidFill>
                  <a:srgbClr val="000000"/>
                </a:solidFill>
                <a:latin typeface="Roboto Bold"/>
              </a:rPr>
              <a:t>Fresh Meals on Wheels of </a:t>
            </a:r>
          </a:p>
          <a:p>
            <a:pPr>
              <a:lnSpc>
                <a:spcPts val="1533"/>
              </a:lnSpc>
            </a:pPr>
            <a:r>
              <a:rPr lang="en-US" sz="1433">
                <a:solidFill>
                  <a:srgbClr val="000000"/>
                </a:solidFill>
                <a:latin typeface="Roboto Bold"/>
              </a:rPr>
              <a:t>Sheboygan County</a:t>
            </a:r>
          </a:p>
          <a:p>
            <a:pPr>
              <a:lnSpc>
                <a:spcPts val="1533"/>
              </a:lnSpc>
            </a:pPr>
            <a:r>
              <a:rPr lang="en-US" sz="1433">
                <a:solidFill>
                  <a:srgbClr val="000000"/>
                </a:solidFill>
                <a:latin typeface="Roboto"/>
              </a:rPr>
              <a:t>Meals on Wheels Delivery</a:t>
            </a:r>
          </a:p>
          <a:p>
            <a:pPr>
              <a:lnSpc>
                <a:spcPts val="1533"/>
              </a:lnSpc>
            </a:pPr>
            <a:r>
              <a:rPr lang="en-US" sz="1433">
                <a:solidFill>
                  <a:srgbClr val="000000"/>
                </a:solidFill>
                <a:latin typeface="Roboto Bold"/>
              </a:rPr>
              <a:t>Mental Health America Lakeshore</a:t>
            </a:r>
          </a:p>
          <a:p>
            <a:pPr>
              <a:lnSpc>
                <a:spcPts val="1533"/>
              </a:lnSpc>
            </a:pPr>
            <a:r>
              <a:rPr lang="en-US" sz="1433">
                <a:solidFill>
                  <a:srgbClr val="000000"/>
                </a:solidFill>
                <a:latin typeface="Roboto"/>
              </a:rPr>
              <a:t>Community Service/Advocacy</a:t>
            </a:r>
          </a:p>
          <a:p>
            <a:pPr>
              <a:lnSpc>
                <a:spcPts val="1533"/>
              </a:lnSpc>
            </a:pPr>
            <a:r>
              <a:rPr lang="en-US" sz="1433">
                <a:solidFill>
                  <a:srgbClr val="000000"/>
                </a:solidFill>
                <a:latin typeface="Roboto Bold"/>
              </a:rPr>
              <a:t>Partners for Community Development</a:t>
            </a:r>
          </a:p>
          <a:p>
            <a:pPr>
              <a:lnSpc>
                <a:spcPts val="1533"/>
              </a:lnSpc>
            </a:pPr>
            <a:r>
              <a:rPr lang="en-US" sz="1433">
                <a:solidFill>
                  <a:srgbClr val="000000"/>
                </a:solidFill>
                <a:latin typeface="Roboto Bold"/>
              </a:rPr>
              <a:t>       </a:t>
            </a:r>
            <a:r>
              <a:rPr lang="en-US" sz="1433">
                <a:solidFill>
                  <a:srgbClr val="000000"/>
                </a:solidFill>
                <a:latin typeface="Roboto"/>
              </a:rPr>
              <a:t>Mental Health Translation Services</a:t>
            </a:r>
          </a:p>
          <a:p>
            <a:pPr>
              <a:lnSpc>
                <a:spcPts val="1533"/>
              </a:lnSpc>
            </a:pPr>
            <a:r>
              <a:rPr lang="en-US" sz="1433">
                <a:solidFill>
                  <a:srgbClr val="000000"/>
                </a:solidFill>
                <a:latin typeface="Roboto Bold"/>
              </a:rPr>
              <a:t>Safe Harbor of Sheboygan County</a:t>
            </a:r>
          </a:p>
          <a:p>
            <a:pPr>
              <a:lnSpc>
                <a:spcPts val="1533"/>
              </a:lnSpc>
            </a:pPr>
            <a:r>
              <a:rPr lang="en-US" sz="1433">
                <a:solidFill>
                  <a:srgbClr val="000000"/>
                </a:solidFill>
                <a:latin typeface="Roboto"/>
              </a:rPr>
              <a:t>Youth Services</a:t>
            </a:r>
          </a:p>
          <a:p>
            <a:pPr>
              <a:lnSpc>
                <a:spcPts val="1533"/>
              </a:lnSpc>
            </a:pPr>
            <a:r>
              <a:rPr lang="en-US" sz="1433">
                <a:solidFill>
                  <a:srgbClr val="000000"/>
                </a:solidFill>
                <a:latin typeface="Roboto Bold"/>
              </a:rPr>
              <a:t>Sheboygan County Interfaith Organization</a:t>
            </a:r>
          </a:p>
          <a:p>
            <a:pPr>
              <a:lnSpc>
                <a:spcPts val="1533"/>
              </a:lnSpc>
            </a:pPr>
            <a:r>
              <a:rPr lang="en-US" sz="1433">
                <a:solidFill>
                  <a:srgbClr val="000000"/>
                </a:solidFill>
                <a:latin typeface="Roboto"/>
              </a:rPr>
              <a:t>Bridgeway &amp; Beyond TLP</a:t>
            </a:r>
          </a:p>
          <a:p>
            <a:pPr>
              <a:lnSpc>
                <a:spcPts val="1533"/>
              </a:lnSpc>
            </a:pPr>
            <a:r>
              <a:rPr lang="en-US" sz="1433">
                <a:solidFill>
                  <a:srgbClr val="000000"/>
                </a:solidFill>
                <a:latin typeface="Roboto"/>
              </a:rPr>
              <a:t>Farmers Market</a:t>
            </a:r>
          </a:p>
          <a:p>
            <a:pPr>
              <a:lnSpc>
                <a:spcPts val="1533"/>
              </a:lnSpc>
            </a:pPr>
            <a:r>
              <a:rPr lang="en-US" sz="1433">
                <a:solidFill>
                  <a:srgbClr val="000000"/>
                </a:solidFill>
                <a:latin typeface="Roboto"/>
              </a:rPr>
              <a:t>Family Pathways</a:t>
            </a:r>
          </a:p>
          <a:p>
            <a:pPr>
              <a:lnSpc>
                <a:spcPts val="1533"/>
              </a:lnSpc>
            </a:pPr>
            <a:r>
              <a:rPr lang="en-US" sz="1433">
                <a:solidFill>
                  <a:srgbClr val="000000"/>
                </a:solidFill>
                <a:latin typeface="Roboto Bold"/>
              </a:rPr>
              <a:t>The Salvation Army</a:t>
            </a:r>
          </a:p>
          <a:p>
            <a:pPr>
              <a:lnSpc>
                <a:spcPts val="1533"/>
              </a:lnSpc>
            </a:pPr>
            <a:r>
              <a:rPr lang="en-US" sz="1433">
                <a:solidFill>
                  <a:srgbClr val="000000"/>
                </a:solidFill>
                <a:latin typeface="Roboto"/>
              </a:rPr>
              <a:t>The Red Shield Wellness Center</a:t>
            </a:r>
          </a:p>
        </p:txBody>
      </p:sp>
      <p:sp>
        <p:nvSpPr>
          <p:cNvPr id="51" name="TextBox 51"/>
          <p:cNvSpPr txBox="1"/>
          <p:nvPr/>
        </p:nvSpPr>
        <p:spPr>
          <a:xfrm>
            <a:off x="7690764" y="2894263"/>
            <a:ext cx="3019885" cy="905149"/>
          </a:xfrm>
          <a:prstGeom prst="rect">
            <a:avLst/>
          </a:prstGeom>
        </p:spPr>
        <p:txBody>
          <a:bodyPr lIns="0" tIns="0" rIns="0" bIns="0" rtlCol="0" anchor="t">
            <a:spAutoFit/>
          </a:bodyPr>
          <a:lstStyle/>
          <a:p>
            <a:pPr>
              <a:lnSpc>
                <a:spcPts val="1504"/>
              </a:lnSpc>
            </a:pPr>
            <a:r>
              <a:rPr lang="en-US" sz="1433">
                <a:solidFill>
                  <a:srgbClr val="000000"/>
                </a:solidFill>
                <a:latin typeface="Roboto Bold"/>
              </a:rPr>
              <a:t>Providing Access To Healing </a:t>
            </a:r>
          </a:p>
          <a:p>
            <a:pPr>
              <a:lnSpc>
                <a:spcPts val="1504"/>
              </a:lnSpc>
            </a:pPr>
            <a:r>
              <a:rPr lang="en-US" sz="1433">
                <a:solidFill>
                  <a:srgbClr val="000000"/>
                </a:solidFill>
                <a:latin typeface="Roboto Bold"/>
              </a:rPr>
              <a:t>(PATH)</a:t>
            </a:r>
          </a:p>
          <a:p>
            <a:pPr>
              <a:lnSpc>
                <a:spcPts val="1504"/>
              </a:lnSpc>
            </a:pPr>
            <a:r>
              <a:rPr lang="en-US" sz="1433">
                <a:solidFill>
                  <a:srgbClr val="000000"/>
                </a:solidFill>
                <a:latin typeface="Roboto Bold"/>
              </a:rPr>
              <a:t>     </a:t>
            </a:r>
            <a:r>
              <a:rPr lang="en-US" sz="1433">
                <a:solidFill>
                  <a:srgbClr val="000000"/>
                </a:solidFill>
                <a:latin typeface="Roboto"/>
              </a:rPr>
              <a:t>Youth mental health initiative</a:t>
            </a:r>
          </a:p>
          <a:p>
            <a:pPr>
              <a:lnSpc>
                <a:spcPts val="1504"/>
              </a:lnSpc>
            </a:pPr>
            <a:r>
              <a:rPr lang="en-US" sz="1433">
                <a:solidFill>
                  <a:srgbClr val="000000"/>
                </a:solidFill>
                <a:latin typeface="Roboto"/>
              </a:rPr>
              <a:t>      increasing access to mental</a:t>
            </a:r>
          </a:p>
          <a:p>
            <a:pPr>
              <a:lnSpc>
                <a:spcPts val="1504"/>
              </a:lnSpc>
            </a:pPr>
            <a:r>
              <a:rPr lang="en-US" sz="1433">
                <a:solidFill>
                  <a:srgbClr val="000000"/>
                </a:solidFill>
                <a:latin typeface="Roboto"/>
              </a:rPr>
              <a:t>      health services.</a:t>
            </a:r>
          </a:p>
        </p:txBody>
      </p:sp>
      <p:sp>
        <p:nvSpPr>
          <p:cNvPr id="52" name="TextBox 52"/>
          <p:cNvSpPr txBox="1"/>
          <p:nvPr/>
        </p:nvSpPr>
        <p:spPr>
          <a:xfrm>
            <a:off x="11123234" y="6566063"/>
            <a:ext cx="3019885" cy="1082623"/>
          </a:xfrm>
          <a:prstGeom prst="rect">
            <a:avLst/>
          </a:prstGeom>
        </p:spPr>
        <p:txBody>
          <a:bodyPr lIns="0" tIns="0" rIns="0" bIns="0" rtlCol="0" anchor="t">
            <a:spAutoFit/>
          </a:bodyPr>
          <a:lstStyle/>
          <a:p>
            <a:pPr>
              <a:lnSpc>
                <a:spcPts val="1504"/>
              </a:lnSpc>
            </a:pPr>
            <a:r>
              <a:rPr lang="en-US" sz="1433">
                <a:solidFill>
                  <a:srgbClr val="000000"/>
                </a:solidFill>
                <a:latin typeface="Roboto Bold"/>
              </a:rPr>
              <a:t>Volunteer Center of Sheboygan County</a:t>
            </a:r>
          </a:p>
          <a:p>
            <a:pPr>
              <a:lnSpc>
                <a:spcPts val="1504"/>
              </a:lnSpc>
            </a:pPr>
            <a:r>
              <a:rPr lang="en-US" sz="1433">
                <a:solidFill>
                  <a:srgbClr val="000000"/>
                </a:solidFill>
                <a:latin typeface="Roboto"/>
              </a:rPr>
              <a:t>Supporting &amp; coordinating volunteerism for individuals, nonprofits, and businesses.</a:t>
            </a:r>
          </a:p>
          <a:p>
            <a:pPr>
              <a:lnSpc>
                <a:spcPts val="1504"/>
              </a:lnSpc>
            </a:pPr>
            <a:endParaRPr lang="en-US" sz="1433">
              <a:solidFill>
                <a:srgbClr val="000000"/>
              </a:solidFill>
              <a:latin typeface="Roboto"/>
            </a:endParaRPr>
          </a:p>
        </p:txBody>
      </p:sp>
      <p:sp>
        <p:nvSpPr>
          <p:cNvPr id="53" name="TextBox 53"/>
          <p:cNvSpPr txBox="1"/>
          <p:nvPr/>
        </p:nvSpPr>
        <p:spPr>
          <a:xfrm>
            <a:off x="12184720" y="5786253"/>
            <a:ext cx="1861492" cy="397975"/>
          </a:xfrm>
          <a:prstGeom prst="rect">
            <a:avLst/>
          </a:prstGeom>
        </p:spPr>
        <p:txBody>
          <a:bodyPr lIns="0" tIns="0" rIns="0" bIns="0" rtlCol="0" anchor="t">
            <a:spAutoFit/>
          </a:bodyPr>
          <a:lstStyle/>
          <a:p>
            <a:pPr>
              <a:lnSpc>
                <a:spcPts val="3023"/>
              </a:lnSpc>
            </a:pPr>
            <a:r>
              <a:rPr lang="en-US" sz="2879">
                <a:solidFill>
                  <a:srgbClr val="000000"/>
                </a:solidFill>
                <a:latin typeface="League Gothic"/>
              </a:rPr>
              <a:t>$349,596</a:t>
            </a:r>
          </a:p>
        </p:txBody>
      </p:sp>
      <p:sp>
        <p:nvSpPr>
          <p:cNvPr id="54" name="TextBox 54"/>
          <p:cNvSpPr txBox="1"/>
          <p:nvPr/>
        </p:nvSpPr>
        <p:spPr>
          <a:xfrm>
            <a:off x="11055769" y="7862988"/>
            <a:ext cx="3057908" cy="1925397"/>
          </a:xfrm>
          <a:prstGeom prst="rect">
            <a:avLst/>
          </a:prstGeom>
        </p:spPr>
        <p:txBody>
          <a:bodyPr lIns="0" tIns="0" rIns="0" bIns="0" rtlCol="0" anchor="t">
            <a:spAutoFit/>
          </a:bodyPr>
          <a:lstStyle/>
          <a:p>
            <a:pPr>
              <a:lnSpc>
                <a:spcPts val="1533"/>
              </a:lnSpc>
            </a:pPr>
            <a:r>
              <a:rPr lang="en-US" sz="1433">
                <a:solidFill>
                  <a:srgbClr val="000000"/>
                </a:solidFill>
                <a:latin typeface="Roboto Bold"/>
              </a:rPr>
              <a:t>ALICE Report</a:t>
            </a:r>
          </a:p>
          <a:p>
            <a:pPr>
              <a:lnSpc>
                <a:spcPts val="1533"/>
              </a:lnSpc>
            </a:pPr>
            <a:r>
              <a:rPr lang="en-US" sz="1433">
                <a:solidFill>
                  <a:srgbClr val="000000"/>
                </a:solidFill>
                <a:latin typeface="Roboto Bold"/>
              </a:rPr>
              <a:t>Community Outreach &amp; Awareness </a:t>
            </a:r>
          </a:p>
          <a:p>
            <a:pPr>
              <a:lnSpc>
                <a:spcPts val="1533"/>
              </a:lnSpc>
            </a:pPr>
            <a:r>
              <a:rPr lang="en-US" sz="1433">
                <a:solidFill>
                  <a:srgbClr val="000000"/>
                </a:solidFill>
                <a:latin typeface="Roboto Bold"/>
              </a:rPr>
              <a:t>Community Health Needs Assessment</a:t>
            </a:r>
          </a:p>
          <a:p>
            <a:pPr>
              <a:lnSpc>
                <a:spcPts val="1533"/>
              </a:lnSpc>
            </a:pPr>
            <a:r>
              <a:rPr lang="en-US" sz="1433">
                <a:solidFill>
                  <a:srgbClr val="000000"/>
                </a:solidFill>
                <a:latin typeface="Roboto Bold"/>
              </a:rPr>
              <a:t>Day of Caring Project Grants</a:t>
            </a:r>
          </a:p>
          <a:p>
            <a:pPr>
              <a:lnSpc>
                <a:spcPts val="1533"/>
              </a:lnSpc>
            </a:pPr>
            <a:r>
              <a:rPr lang="en-US" sz="1433">
                <a:solidFill>
                  <a:srgbClr val="000000"/>
                </a:solidFill>
                <a:latin typeface="Roboto Bold"/>
              </a:rPr>
              <a:t>Diversity, Equity, Inclusion</a:t>
            </a:r>
          </a:p>
          <a:p>
            <a:pPr>
              <a:lnSpc>
                <a:spcPts val="1533"/>
              </a:lnSpc>
            </a:pPr>
            <a:r>
              <a:rPr lang="en-US" sz="1433">
                <a:solidFill>
                  <a:srgbClr val="000000"/>
                </a:solidFill>
                <a:latin typeface="Roboto Bold"/>
              </a:rPr>
              <a:t>Emergency Grants</a:t>
            </a:r>
          </a:p>
          <a:p>
            <a:pPr>
              <a:lnSpc>
                <a:spcPts val="1533"/>
              </a:lnSpc>
            </a:pPr>
            <a:r>
              <a:rPr lang="en-US" sz="1433">
                <a:solidFill>
                  <a:srgbClr val="000000"/>
                </a:solidFill>
                <a:latin typeface="Roboto Bold"/>
              </a:rPr>
              <a:t>Nonprofit Resource Network </a:t>
            </a:r>
          </a:p>
          <a:p>
            <a:pPr>
              <a:lnSpc>
                <a:spcPts val="1533"/>
              </a:lnSpc>
            </a:pPr>
            <a:r>
              <a:rPr lang="en-US" sz="1433">
                <a:solidFill>
                  <a:srgbClr val="000000"/>
                </a:solidFill>
                <a:latin typeface="Roboto Bold"/>
              </a:rPr>
              <a:t>Professional Development </a:t>
            </a:r>
          </a:p>
          <a:p>
            <a:pPr>
              <a:lnSpc>
                <a:spcPts val="1533"/>
              </a:lnSpc>
            </a:pPr>
            <a:r>
              <a:rPr lang="en-US" sz="1433">
                <a:solidFill>
                  <a:srgbClr val="000000"/>
                </a:solidFill>
                <a:latin typeface="Roboto Bold"/>
              </a:rPr>
              <a:t>Small Grants</a:t>
            </a:r>
          </a:p>
        </p:txBody>
      </p:sp>
      <p:sp>
        <p:nvSpPr>
          <p:cNvPr id="55" name="TextBox 55"/>
          <p:cNvSpPr txBox="1"/>
          <p:nvPr/>
        </p:nvSpPr>
        <p:spPr>
          <a:xfrm>
            <a:off x="14534289" y="2899263"/>
            <a:ext cx="3057908" cy="4218908"/>
          </a:xfrm>
          <a:prstGeom prst="rect">
            <a:avLst/>
          </a:prstGeom>
        </p:spPr>
        <p:txBody>
          <a:bodyPr lIns="0" tIns="0" rIns="0" bIns="0" rtlCol="0" anchor="t">
            <a:spAutoFit/>
          </a:bodyPr>
          <a:lstStyle/>
          <a:p>
            <a:pPr>
              <a:lnSpc>
                <a:spcPts val="1533"/>
              </a:lnSpc>
            </a:pPr>
            <a:r>
              <a:rPr lang="en-US" sz="1433">
                <a:solidFill>
                  <a:srgbClr val="000000"/>
                </a:solidFill>
                <a:latin typeface="Roboto Bold"/>
              </a:rPr>
              <a:t>American Red Cross of NE WI Chapter</a:t>
            </a:r>
          </a:p>
          <a:p>
            <a:pPr>
              <a:lnSpc>
                <a:spcPts val="1533"/>
              </a:lnSpc>
            </a:pPr>
            <a:r>
              <a:rPr lang="en-US" sz="1433">
                <a:solidFill>
                  <a:srgbClr val="000000"/>
                </a:solidFill>
                <a:latin typeface="Roboto"/>
              </a:rPr>
              <a:t>Disaster Services</a:t>
            </a:r>
          </a:p>
          <a:p>
            <a:pPr>
              <a:lnSpc>
                <a:spcPts val="1533"/>
              </a:lnSpc>
            </a:pPr>
            <a:r>
              <a:rPr lang="en-US" sz="1433">
                <a:solidFill>
                  <a:srgbClr val="000000"/>
                </a:solidFill>
                <a:latin typeface="Roboto Bold"/>
              </a:rPr>
              <a:t>Boys &amp; Girls Clubs of Sheboygan County </a:t>
            </a:r>
          </a:p>
          <a:p>
            <a:pPr>
              <a:lnSpc>
                <a:spcPts val="1533"/>
              </a:lnSpc>
            </a:pPr>
            <a:r>
              <a:rPr lang="en-US" sz="1433">
                <a:solidFill>
                  <a:srgbClr val="000000"/>
                </a:solidFill>
                <a:latin typeface="Roboto Bold"/>
              </a:rPr>
              <a:t>       </a:t>
            </a:r>
            <a:r>
              <a:rPr lang="en-US" sz="1433">
                <a:solidFill>
                  <a:srgbClr val="000000"/>
                </a:solidFill>
                <a:latin typeface="Roboto"/>
              </a:rPr>
              <a:t>Summer Lunch Program</a:t>
            </a:r>
          </a:p>
          <a:p>
            <a:pPr>
              <a:lnSpc>
                <a:spcPts val="1533"/>
              </a:lnSpc>
            </a:pPr>
            <a:r>
              <a:rPr lang="en-US" sz="1433">
                <a:solidFill>
                  <a:srgbClr val="000000"/>
                </a:solidFill>
                <a:latin typeface="Roboto Bold"/>
              </a:rPr>
              <a:t>Lakeshore CAP</a:t>
            </a:r>
          </a:p>
          <a:p>
            <a:pPr>
              <a:lnSpc>
                <a:spcPts val="1533"/>
              </a:lnSpc>
            </a:pPr>
            <a:r>
              <a:rPr lang="en-US" sz="1433">
                <a:solidFill>
                  <a:srgbClr val="000000"/>
                </a:solidFill>
                <a:latin typeface="Roboto"/>
              </a:rPr>
              <a:t>After Hours</a:t>
            </a:r>
          </a:p>
          <a:p>
            <a:pPr>
              <a:lnSpc>
                <a:spcPts val="1533"/>
              </a:lnSpc>
            </a:pPr>
            <a:r>
              <a:rPr lang="en-US" sz="1433">
                <a:solidFill>
                  <a:srgbClr val="000000"/>
                </a:solidFill>
                <a:latin typeface="Roboto Bold"/>
              </a:rPr>
              <a:t>Lakeshore Regional Child Advocacy Center</a:t>
            </a:r>
          </a:p>
          <a:p>
            <a:pPr>
              <a:lnSpc>
                <a:spcPts val="1533"/>
              </a:lnSpc>
            </a:pPr>
            <a:r>
              <a:rPr lang="en-US" sz="1433">
                <a:solidFill>
                  <a:srgbClr val="000000"/>
                </a:solidFill>
                <a:latin typeface="Roboto"/>
              </a:rPr>
              <a:t>Forensic Interviews for Family</a:t>
            </a:r>
          </a:p>
          <a:p>
            <a:pPr>
              <a:lnSpc>
                <a:spcPts val="1533"/>
              </a:lnSpc>
            </a:pPr>
            <a:r>
              <a:rPr lang="en-US" sz="1433">
                <a:solidFill>
                  <a:srgbClr val="000000"/>
                </a:solidFill>
                <a:latin typeface="Roboto Bold"/>
              </a:rPr>
              <a:t>Mental Health America Lakeshore</a:t>
            </a:r>
          </a:p>
          <a:p>
            <a:pPr>
              <a:lnSpc>
                <a:spcPts val="1533"/>
              </a:lnSpc>
            </a:pPr>
            <a:r>
              <a:rPr lang="en-US" sz="1433">
                <a:solidFill>
                  <a:srgbClr val="000000"/>
                </a:solidFill>
                <a:latin typeface="Roboto"/>
              </a:rPr>
              <a:t>Individual Assistance Program</a:t>
            </a:r>
          </a:p>
          <a:p>
            <a:pPr>
              <a:lnSpc>
                <a:spcPts val="1533"/>
              </a:lnSpc>
            </a:pPr>
            <a:r>
              <a:rPr lang="en-US" sz="1433">
                <a:solidFill>
                  <a:srgbClr val="000000"/>
                </a:solidFill>
                <a:latin typeface="Roboto Bold"/>
              </a:rPr>
              <a:t>Safe Harbor of Sheboygan County</a:t>
            </a:r>
          </a:p>
          <a:p>
            <a:pPr>
              <a:lnSpc>
                <a:spcPts val="1533"/>
              </a:lnSpc>
            </a:pPr>
            <a:r>
              <a:rPr lang="en-US" sz="1433">
                <a:solidFill>
                  <a:srgbClr val="000000"/>
                </a:solidFill>
                <a:latin typeface="Roboto"/>
              </a:rPr>
              <a:t>Shelter &amp; Helpline</a:t>
            </a:r>
          </a:p>
          <a:p>
            <a:pPr>
              <a:lnSpc>
                <a:spcPts val="1533"/>
              </a:lnSpc>
            </a:pPr>
            <a:r>
              <a:rPr lang="en-US" sz="1433">
                <a:solidFill>
                  <a:srgbClr val="000000"/>
                </a:solidFill>
                <a:latin typeface="Roboto Bold"/>
              </a:rPr>
              <a:t>Sheboygan County Food Bank</a:t>
            </a:r>
          </a:p>
          <a:p>
            <a:pPr>
              <a:lnSpc>
                <a:spcPts val="1533"/>
              </a:lnSpc>
            </a:pPr>
            <a:r>
              <a:rPr lang="en-US" sz="1433">
                <a:solidFill>
                  <a:srgbClr val="000000"/>
                </a:solidFill>
                <a:latin typeface="Roboto"/>
              </a:rPr>
              <a:t>Supplemental Backpack program</a:t>
            </a:r>
          </a:p>
          <a:p>
            <a:pPr>
              <a:lnSpc>
                <a:spcPts val="1533"/>
              </a:lnSpc>
            </a:pPr>
            <a:r>
              <a:rPr lang="en-US" sz="1433">
                <a:solidFill>
                  <a:srgbClr val="000000"/>
                </a:solidFill>
                <a:latin typeface="Roboto"/>
              </a:rPr>
              <a:t>Food Distribution</a:t>
            </a:r>
          </a:p>
          <a:p>
            <a:pPr>
              <a:lnSpc>
                <a:spcPts val="1533"/>
              </a:lnSpc>
            </a:pPr>
            <a:r>
              <a:rPr lang="en-US" sz="1433">
                <a:solidFill>
                  <a:srgbClr val="000000"/>
                </a:solidFill>
                <a:latin typeface="Roboto Bold"/>
              </a:rPr>
              <a:t>The Salvation Army</a:t>
            </a:r>
          </a:p>
          <a:p>
            <a:pPr>
              <a:lnSpc>
                <a:spcPts val="1533"/>
              </a:lnSpc>
            </a:pPr>
            <a:r>
              <a:rPr lang="en-US" sz="1433">
                <a:solidFill>
                  <a:srgbClr val="000000"/>
                </a:solidFill>
                <a:latin typeface="Roboto"/>
              </a:rPr>
              <a:t>The Emergency Lodge</a:t>
            </a:r>
          </a:p>
          <a:p>
            <a:pPr>
              <a:lnSpc>
                <a:spcPts val="1533"/>
              </a:lnSpc>
            </a:pPr>
            <a:r>
              <a:rPr lang="en-US" sz="1433">
                <a:solidFill>
                  <a:srgbClr val="000000"/>
                </a:solidFill>
                <a:latin typeface="Roboto Bold"/>
              </a:rPr>
              <a:t>211 Call Center</a:t>
            </a:r>
          </a:p>
          <a:p>
            <a:pPr>
              <a:lnSpc>
                <a:spcPts val="1533"/>
              </a:lnSpc>
            </a:pPr>
            <a:r>
              <a:rPr lang="en-US" sz="1433">
                <a:solidFill>
                  <a:srgbClr val="000000"/>
                </a:solidFill>
                <a:latin typeface="Roboto"/>
              </a:rPr>
              <a:t>Information and Assistance</a:t>
            </a:r>
          </a:p>
        </p:txBody>
      </p:sp>
      <p:sp>
        <p:nvSpPr>
          <p:cNvPr id="56" name="TextBox 56"/>
          <p:cNvSpPr txBox="1"/>
          <p:nvPr/>
        </p:nvSpPr>
        <p:spPr>
          <a:xfrm>
            <a:off x="11190943" y="1948062"/>
            <a:ext cx="967265" cy="584879"/>
          </a:xfrm>
          <a:prstGeom prst="rect">
            <a:avLst/>
          </a:prstGeom>
        </p:spPr>
        <p:txBody>
          <a:bodyPr lIns="0" tIns="0" rIns="0" bIns="0" rtlCol="0" anchor="t">
            <a:spAutoFit/>
          </a:bodyPr>
          <a:lstStyle/>
          <a:p>
            <a:pPr algn="ctr">
              <a:lnSpc>
                <a:spcPts val="2317"/>
              </a:lnSpc>
            </a:pPr>
            <a:r>
              <a:rPr lang="en-US" sz="2069">
                <a:solidFill>
                  <a:srgbClr val="FF443B"/>
                </a:solidFill>
                <a:latin typeface="League Gothic"/>
              </a:rPr>
              <a:t>FINANCIAL STABILITY</a:t>
            </a:r>
          </a:p>
        </p:txBody>
      </p:sp>
      <p:sp>
        <p:nvSpPr>
          <p:cNvPr id="57" name="TextBox 57"/>
          <p:cNvSpPr txBox="1"/>
          <p:nvPr/>
        </p:nvSpPr>
        <p:spPr>
          <a:xfrm>
            <a:off x="7694618" y="2057227"/>
            <a:ext cx="967265" cy="376401"/>
          </a:xfrm>
          <a:prstGeom prst="rect">
            <a:avLst/>
          </a:prstGeom>
        </p:spPr>
        <p:txBody>
          <a:bodyPr lIns="0" tIns="0" rIns="0" bIns="0" rtlCol="0" anchor="t">
            <a:spAutoFit/>
          </a:bodyPr>
          <a:lstStyle/>
          <a:p>
            <a:pPr algn="ctr">
              <a:lnSpc>
                <a:spcPts val="2959"/>
              </a:lnSpc>
            </a:pPr>
            <a:r>
              <a:rPr lang="en-US" sz="2642">
                <a:solidFill>
                  <a:srgbClr val="FFB351"/>
                </a:solidFill>
                <a:latin typeface="League Gothic"/>
              </a:rPr>
              <a:t>HEALTH</a:t>
            </a:r>
          </a:p>
        </p:txBody>
      </p:sp>
      <p:sp>
        <p:nvSpPr>
          <p:cNvPr id="58" name="TextBox 58"/>
          <p:cNvSpPr txBox="1"/>
          <p:nvPr/>
        </p:nvSpPr>
        <p:spPr>
          <a:xfrm>
            <a:off x="1976301" y="372749"/>
            <a:ext cx="14335399" cy="1385305"/>
          </a:xfrm>
          <a:prstGeom prst="rect">
            <a:avLst/>
          </a:prstGeom>
        </p:spPr>
        <p:txBody>
          <a:bodyPr lIns="0" tIns="0" rIns="0" bIns="0" rtlCol="0" anchor="t">
            <a:spAutoFit/>
          </a:bodyPr>
          <a:lstStyle/>
          <a:p>
            <a:pPr algn="ctr">
              <a:lnSpc>
                <a:spcPts val="11319"/>
              </a:lnSpc>
            </a:pPr>
            <a:r>
              <a:rPr lang="en-US" sz="8085">
                <a:solidFill>
                  <a:srgbClr val="005191"/>
                </a:solidFill>
                <a:latin typeface="League Gothic"/>
              </a:rPr>
              <a:t>2023-24 INVESTMENTS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90942" y="3096313"/>
            <a:ext cx="2667885" cy="1074936"/>
          </a:xfrm>
          <a:custGeom>
            <a:avLst/>
            <a:gdLst/>
            <a:ahLst/>
            <a:cxnLst/>
            <a:rect l="l" t="t" r="r" b="b"/>
            <a:pathLst>
              <a:path w="2667885" h="1074936">
                <a:moveTo>
                  <a:pt x="0" y="0"/>
                </a:moveTo>
                <a:lnTo>
                  <a:pt x="2667886" y="0"/>
                </a:lnTo>
                <a:lnTo>
                  <a:pt x="2667886" y="1074935"/>
                </a:lnTo>
                <a:lnTo>
                  <a:pt x="0" y="1074935"/>
                </a:lnTo>
                <a:lnTo>
                  <a:pt x="0" y="0"/>
                </a:lnTo>
                <a:close/>
              </a:path>
            </a:pathLst>
          </a:custGeom>
          <a:blipFill>
            <a:blip r:embed="rId3"/>
            <a:stretch>
              <a:fillRect/>
            </a:stretch>
          </a:blipFill>
        </p:spPr>
      </p:sp>
      <p:sp>
        <p:nvSpPr>
          <p:cNvPr id="3" name="Freeform 3"/>
          <p:cNvSpPr/>
          <p:nvPr/>
        </p:nvSpPr>
        <p:spPr>
          <a:xfrm>
            <a:off x="10774387" y="207798"/>
            <a:ext cx="1767489" cy="1391161"/>
          </a:xfrm>
          <a:custGeom>
            <a:avLst/>
            <a:gdLst/>
            <a:ahLst/>
            <a:cxnLst/>
            <a:rect l="l" t="t" r="r" b="b"/>
            <a:pathLst>
              <a:path w="1767489" h="1391161">
                <a:moveTo>
                  <a:pt x="0" y="0"/>
                </a:moveTo>
                <a:lnTo>
                  <a:pt x="1767489" y="0"/>
                </a:lnTo>
                <a:lnTo>
                  <a:pt x="1767489" y="1391162"/>
                </a:lnTo>
                <a:lnTo>
                  <a:pt x="0" y="1391162"/>
                </a:lnTo>
                <a:lnTo>
                  <a:pt x="0" y="0"/>
                </a:lnTo>
                <a:close/>
              </a:path>
            </a:pathLst>
          </a:custGeom>
          <a:blipFill>
            <a:blip r:embed="rId4"/>
            <a:stretch>
              <a:fillRect/>
            </a:stretch>
          </a:blipFill>
        </p:spPr>
      </p:sp>
      <p:sp>
        <p:nvSpPr>
          <p:cNvPr id="4" name="Freeform 4"/>
          <p:cNvSpPr/>
          <p:nvPr/>
        </p:nvSpPr>
        <p:spPr>
          <a:xfrm>
            <a:off x="7368973" y="6826284"/>
            <a:ext cx="2311824" cy="1343748"/>
          </a:xfrm>
          <a:custGeom>
            <a:avLst/>
            <a:gdLst/>
            <a:ahLst/>
            <a:cxnLst/>
            <a:rect l="l" t="t" r="r" b="b"/>
            <a:pathLst>
              <a:path w="2311824" h="1343748">
                <a:moveTo>
                  <a:pt x="0" y="0"/>
                </a:moveTo>
                <a:lnTo>
                  <a:pt x="2311824" y="0"/>
                </a:lnTo>
                <a:lnTo>
                  <a:pt x="2311824" y="1343747"/>
                </a:lnTo>
                <a:lnTo>
                  <a:pt x="0" y="1343747"/>
                </a:lnTo>
                <a:lnTo>
                  <a:pt x="0" y="0"/>
                </a:lnTo>
                <a:close/>
              </a:path>
            </a:pathLst>
          </a:custGeom>
          <a:blipFill>
            <a:blip r:embed="rId5"/>
            <a:stretch>
              <a:fillRect/>
            </a:stretch>
          </a:blipFill>
        </p:spPr>
      </p:sp>
      <p:sp>
        <p:nvSpPr>
          <p:cNvPr id="5" name="Freeform 5"/>
          <p:cNvSpPr/>
          <p:nvPr/>
        </p:nvSpPr>
        <p:spPr>
          <a:xfrm>
            <a:off x="7683289" y="8374936"/>
            <a:ext cx="1683192" cy="1522888"/>
          </a:xfrm>
          <a:custGeom>
            <a:avLst/>
            <a:gdLst/>
            <a:ahLst/>
            <a:cxnLst/>
            <a:rect l="l" t="t" r="r" b="b"/>
            <a:pathLst>
              <a:path w="1683192" h="1522888">
                <a:moveTo>
                  <a:pt x="0" y="0"/>
                </a:moveTo>
                <a:lnTo>
                  <a:pt x="1683192" y="0"/>
                </a:lnTo>
                <a:lnTo>
                  <a:pt x="1683192" y="1522888"/>
                </a:lnTo>
                <a:lnTo>
                  <a:pt x="0" y="1522888"/>
                </a:lnTo>
                <a:lnTo>
                  <a:pt x="0" y="0"/>
                </a:lnTo>
                <a:close/>
              </a:path>
            </a:pathLst>
          </a:custGeom>
          <a:blipFill>
            <a:blip r:embed="rId6"/>
            <a:stretch>
              <a:fillRect/>
            </a:stretch>
          </a:blipFill>
        </p:spPr>
      </p:sp>
      <p:sp>
        <p:nvSpPr>
          <p:cNvPr id="6" name="Freeform 6"/>
          <p:cNvSpPr/>
          <p:nvPr/>
        </p:nvSpPr>
        <p:spPr>
          <a:xfrm>
            <a:off x="10702370" y="2995441"/>
            <a:ext cx="1911524" cy="1516260"/>
          </a:xfrm>
          <a:custGeom>
            <a:avLst/>
            <a:gdLst/>
            <a:ahLst/>
            <a:cxnLst/>
            <a:rect l="l" t="t" r="r" b="b"/>
            <a:pathLst>
              <a:path w="1911524" h="1516260">
                <a:moveTo>
                  <a:pt x="0" y="0"/>
                </a:moveTo>
                <a:lnTo>
                  <a:pt x="1911524" y="0"/>
                </a:lnTo>
                <a:lnTo>
                  <a:pt x="1911524" y="1516260"/>
                </a:lnTo>
                <a:lnTo>
                  <a:pt x="0" y="1516260"/>
                </a:lnTo>
                <a:lnTo>
                  <a:pt x="0" y="0"/>
                </a:lnTo>
                <a:close/>
              </a:path>
            </a:pathLst>
          </a:custGeom>
          <a:blipFill>
            <a:blip r:embed="rId7"/>
            <a:stretch>
              <a:fillRect/>
            </a:stretch>
          </a:blipFill>
        </p:spPr>
      </p:sp>
      <p:sp>
        <p:nvSpPr>
          <p:cNvPr id="7" name="Freeform 7"/>
          <p:cNvSpPr/>
          <p:nvPr/>
        </p:nvSpPr>
        <p:spPr>
          <a:xfrm>
            <a:off x="3544163" y="6620637"/>
            <a:ext cx="2719634" cy="1048759"/>
          </a:xfrm>
          <a:custGeom>
            <a:avLst/>
            <a:gdLst/>
            <a:ahLst/>
            <a:cxnLst/>
            <a:rect l="l" t="t" r="r" b="b"/>
            <a:pathLst>
              <a:path w="2719634" h="1048759">
                <a:moveTo>
                  <a:pt x="0" y="0"/>
                </a:moveTo>
                <a:lnTo>
                  <a:pt x="2719634" y="0"/>
                </a:lnTo>
                <a:lnTo>
                  <a:pt x="2719634" y="1048759"/>
                </a:lnTo>
                <a:lnTo>
                  <a:pt x="0" y="1048759"/>
                </a:lnTo>
                <a:lnTo>
                  <a:pt x="0" y="0"/>
                </a:lnTo>
                <a:close/>
              </a:path>
            </a:pathLst>
          </a:custGeom>
          <a:blipFill>
            <a:blip r:embed="rId8"/>
            <a:stretch>
              <a:fillRect/>
            </a:stretch>
          </a:blipFill>
        </p:spPr>
      </p:sp>
      <p:sp>
        <p:nvSpPr>
          <p:cNvPr id="8" name="Freeform 8"/>
          <p:cNvSpPr/>
          <p:nvPr/>
        </p:nvSpPr>
        <p:spPr>
          <a:xfrm>
            <a:off x="9882545" y="8725705"/>
            <a:ext cx="3551173" cy="1561295"/>
          </a:xfrm>
          <a:custGeom>
            <a:avLst/>
            <a:gdLst/>
            <a:ahLst/>
            <a:cxnLst/>
            <a:rect l="l" t="t" r="r" b="b"/>
            <a:pathLst>
              <a:path w="3551173" h="1561295">
                <a:moveTo>
                  <a:pt x="0" y="0"/>
                </a:moveTo>
                <a:lnTo>
                  <a:pt x="3551173" y="0"/>
                </a:lnTo>
                <a:lnTo>
                  <a:pt x="3551173" y="1561295"/>
                </a:lnTo>
                <a:lnTo>
                  <a:pt x="0" y="1561295"/>
                </a:lnTo>
                <a:lnTo>
                  <a:pt x="0" y="0"/>
                </a:lnTo>
                <a:close/>
              </a:path>
            </a:pathLst>
          </a:custGeom>
          <a:blipFill>
            <a:blip r:embed="rId9">
              <a:extLst>
                <a:ext uri="{96DAC541-7B7A-43D3-8B79-37D633B846F1}">
                  <asvg:svgBlip xmlns:asvg="http://schemas.microsoft.com/office/drawing/2016/SVG/main" r:embed="rId10"/>
                </a:ext>
              </a:extLst>
            </a:blip>
            <a:stretch>
              <a:fillRect t="-74844" r="-193" b="-53047"/>
            </a:stretch>
          </a:blipFill>
        </p:spPr>
      </p:sp>
      <p:sp>
        <p:nvSpPr>
          <p:cNvPr id="9" name="Freeform 9"/>
          <p:cNvSpPr/>
          <p:nvPr/>
        </p:nvSpPr>
        <p:spPr>
          <a:xfrm>
            <a:off x="3680165" y="2205517"/>
            <a:ext cx="2447631" cy="1385971"/>
          </a:xfrm>
          <a:custGeom>
            <a:avLst/>
            <a:gdLst/>
            <a:ahLst/>
            <a:cxnLst/>
            <a:rect l="l" t="t" r="r" b="b"/>
            <a:pathLst>
              <a:path w="2447631" h="1385971">
                <a:moveTo>
                  <a:pt x="0" y="0"/>
                </a:moveTo>
                <a:lnTo>
                  <a:pt x="2447630" y="0"/>
                </a:lnTo>
                <a:lnTo>
                  <a:pt x="2447630" y="1385971"/>
                </a:lnTo>
                <a:lnTo>
                  <a:pt x="0" y="1385971"/>
                </a:lnTo>
                <a:lnTo>
                  <a:pt x="0" y="0"/>
                </a:lnTo>
                <a:close/>
              </a:path>
            </a:pathLst>
          </a:custGeom>
          <a:blipFill>
            <a:blip r:embed="rId11"/>
            <a:stretch>
              <a:fillRect/>
            </a:stretch>
          </a:blipFill>
        </p:spPr>
      </p:sp>
      <p:sp>
        <p:nvSpPr>
          <p:cNvPr id="10" name="Freeform 10"/>
          <p:cNvSpPr/>
          <p:nvPr/>
        </p:nvSpPr>
        <p:spPr>
          <a:xfrm>
            <a:off x="3507118" y="4892155"/>
            <a:ext cx="2793723" cy="1504753"/>
          </a:xfrm>
          <a:custGeom>
            <a:avLst/>
            <a:gdLst/>
            <a:ahLst/>
            <a:cxnLst/>
            <a:rect l="l" t="t" r="r" b="b"/>
            <a:pathLst>
              <a:path w="2793723" h="1504753">
                <a:moveTo>
                  <a:pt x="0" y="0"/>
                </a:moveTo>
                <a:lnTo>
                  <a:pt x="2793723" y="0"/>
                </a:lnTo>
                <a:lnTo>
                  <a:pt x="2793723" y="1504753"/>
                </a:lnTo>
                <a:lnTo>
                  <a:pt x="0" y="1504753"/>
                </a:lnTo>
                <a:lnTo>
                  <a:pt x="0" y="0"/>
                </a:lnTo>
                <a:close/>
              </a:path>
            </a:pathLst>
          </a:custGeom>
          <a:blipFill>
            <a:blip r:embed="rId12"/>
            <a:stretch>
              <a:fillRect t="-21380" b="-8581"/>
            </a:stretch>
          </a:blipFill>
        </p:spPr>
      </p:sp>
      <p:sp>
        <p:nvSpPr>
          <p:cNvPr id="11" name="Freeform 11"/>
          <p:cNvSpPr/>
          <p:nvPr/>
        </p:nvSpPr>
        <p:spPr>
          <a:xfrm>
            <a:off x="2835595" y="3815217"/>
            <a:ext cx="4136769" cy="853209"/>
          </a:xfrm>
          <a:custGeom>
            <a:avLst/>
            <a:gdLst/>
            <a:ahLst/>
            <a:cxnLst/>
            <a:rect l="l" t="t" r="r" b="b"/>
            <a:pathLst>
              <a:path w="4136769" h="853209">
                <a:moveTo>
                  <a:pt x="0" y="0"/>
                </a:moveTo>
                <a:lnTo>
                  <a:pt x="4136769" y="0"/>
                </a:lnTo>
                <a:lnTo>
                  <a:pt x="4136769" y="853209"/>
                </a:lnTo>
                <a:lnTo>
                  <a:pt x="0" y="853209"/>
                </a:lnTo>
                <a:lnTo>
                  <a:pt x="0" y="0"/>
                </a:lnTo>
                <a:close/>
              </a:path>
            </a:pathLst>
          </a:custGeom>
          <a:blipFill>
            <a:blip r:embed="rId13"/>
            <a:stretch>
              <a:fillRect/>
            </a:stretch>
          </a:blipFill>
        </p:spPr>
      </p:sp>
      <p:sp>
        <p:nvSpPr>
          <p:cNvPr id="12" name="Freeform 12"/>
          <p:cNvSpPr/>
          <p:nvPr/>
        </p:nvSpPr>
        <p:spPr>
          <a:xfrm>
            <a:off x="3452159" y="1034044"/>
            <a:ext cx="2903641" cy="947744"/>
          </a:xfrm>
          <a:custGeom>
            <a:avLst/>
            <a:gdLst/>
            <a:ahLst/>
            <a:cxnLst/>
            <a:rect l="l" t="t" r="r" b="b"/>
            <a:pathLst>
              <a:path w="2903641" h="947744">
                <a:moveTo>
                  <a:pt x="0" y="0"/>
                </a:moveTo>
                <a:lnTo>
                  <a:pt x="2903641" y="0"/>
                </a:lnTo>
                <a:lnTo>
                  <a:pt x="2903641" y="947744"/>
                </a:lnTo>
                <a:lnTo>
                  <a:pt x="0" y="947744"/>
                </a:lnTo>
                <a:lnTo>
                  <a:pt x="0" y="0"/>
                </a:lnTo>
                <a:close/>
              </a:path>
            </a:pathLst>
          </a:custGeom>
          <a:blipFill>
            <a:blip r:embed="rId14"/>
            <a:stretch>
              <a:fillRect l="-9974" t="-21765" r="-7590" b="-27713"/>
            </a:stretch>
          </a:blipFill>
        </p:spPr>
      </p:sp>
      <p:grpSp>
        <p:nvGrpSpPr>
          <p:cNvPr id="13" name="Group 13"/>
          <p:cNvGrpSpPr/>
          <p:nvPr/>
        </p:nvGrpSpPr>
        <p:grpSpPr>
          <a:xfrm rot="1105905">
            <a:off x="-7923869" y="-3725398"/>
            <a:ext cx="10426273" cy="10426273"/>
            <a:chOff x="0" y="0"/>
            <a:chExt cx="13901697" cy="13901697"/>
          </a:xfrm>
        </p:grpSpPr>
        <p:sp>
          <p:nvSpPr>
            <p:cNvPr id="14" name="Freeform 14"/>
            <p:cNvSpPr/>
            <p:nvPr/>
          </p:nvSpPr>
          <p:spPr>
            <a:xfrm>
              <a:off x="975111" y="975111"/>
              <a:ext cx="11951476" cy="11951476"/>
            </a:xfrm>
            <a:custGeom>
              <a:avLst/>
              <a:gdLst/>
              <a:ahLst/>
              <a:cxnLst/>
              <a:rect l="l" t="t" r="r" b="b"/>
              <a:pathLst>
                <a:path w="11951476" h="11951476">
                  <a:moveTo>
                    <a:pt x="0" y="0"/>
                  </a:moveTo>
                  <a:lnTo>
                    <a:pt x="11951476" y="0"/>
                  </a:lnTo>
                  <a:lnTo>
                    <a:pt x="11951476" y="11951476"/>
                  </a:lnTo>
                  <a:lnTo>
                    <a:pt x="0" y="11951476"/>
                  </a:lnTo>
                  <a:lnTo>
                    <a:pt x="0" y="0"/>
                  </a:lnTo>
                  <a:close/>
                </a:path>
              </a:pathLst>
            </a:custGeom>
            <a:blipFill>
              <a:blip r:embed="rId15">
                <a:alphaModFix amt="20999"/>
                <a:extLst>
                  <a:ext uri="{96DAC541-7B7A-43D3-8B79-37D633B846F1}">
                    <asvg:svgBlip xmlns:asvg="http://schemas.microsoft.com/office/drawing/2016/SVG/main" r:embed="rId16"/>
                  </a:ext>
                </a:extLst>
              </a:blip>
              <a:stretch>
                <a:fillRect/>
              </a:stretch>
            </a:blipFill>
          </p:spPr>
        </p:sp>
        <p:sp>
          <p:nvSpPr>
            <p:cNvPr id="15" name="Freeform 15"/>
            <p:cNvSpPr/>
            <p:nvPr/>
          </p:nvSpPr>
          <p:spPr>
            <a:xfrm rot="620097">
              <a:off x="975111" y="975111"/>
              <a:ext cx="11951476" cy="11951476"/>
            </a:xfrm>
            <a:custGeom>
              <a:avLst/>
              <a:gdLst/>
              <a:ahLst/>
              <a:cxnLst/>
              <a:rect l="l" t="t" r="r" b="b"/>
              <a:pathLst>
                <a:path w="11951476" h="11951476">
                  <a:moveTo>
                    <a:pt x="0" y="0"/>
                  </a:moveTo>
                  <a:lnTo>
                    <a:pt x="11951476" y="0"/>
                  </a:lnTo>
                  <a:lnTo>
                    <a:pt x="11951476" y="11951476"/>
                  </a:lnTo>
                  <a:lnTo>
                    <a:pt x="0" y="11951476"/>
                  </a:lnTo>
                  <a:lnTo>
                    <a:pt x="0" y="0"/>
                  </a:lnTo>
                  <a:close/>
                </a:path>
              </a:pathLst>
            </a:custGeom>
            <a:blipFill>
              <a:blip r:embed="rId17">
                <a:alphaModFix amt="20999"/>
                <a:extLst>
                  <a:ext uri="{96DAC541-7B7A-43D3-8B79-37D633B846F1}">
                    <asvg:svgBlip xmlns:asvg="http://schemas.microsoft.com/office/drawing/2016/SVG/main" r:embed="rId18"/>
                  </a:ext>
                </a:extLst>
              </a:blip>
              <a:stretch>
                <a:fillRect/>
              </a:stretch>
            </a:blipFill>
          </p:spPr>
        </p:sp>
      </p:grpSp>
      <p:sp>
        <p:nvSpPr>
          <p:cNvPr id="16" name="Freeform 16"/>
          <p:cNvSpPr/>
          <p:nvPr/>
        </p:nvSpPr>
        <p:spPr>
          <a:xfrm>
            <a:off x="2682493" y="0"/>
            <a:ext cx="4442974" cy="810315"/>
          </a:xfrm>
          <a:custGeom>
            <a:avLst/>
            <a:gdLst/>
            <a:ahLst/>
            <a:cxnLst/>
            <a:rect l="l" t="t" r="r" b="b"/>
            <a:pathLst>
              <a:path w="4442974" h="810315">
                <a:moveTo>
                  <a:pt x="0" y="0"/>
                </a:moveTo>
                <a:lnTo>
                  <a:pt x="4442974" y="0"/>
                </a:lnTo>
                <a:lnTo>
                  <a:pt x="4442974" y="810315"/>
                </a:lnTo>
                <a:lnTo>
                  <a:pt x="0" y="810315"/>
                </a:lnTo>
                <a:lnTo>
                  <a:pt x="0" y="0"/>
                </a:lnTo>
                <a:close/>
              </a:path>
            </a:pathLst>
          </a:custGeom>
          <a:blipFill>
            <a:blip r:embed="rId19"/>
            <a:stretch>
              <a:fillRect l="-16031" t="-221687" r="-14675" b="-232102"/>
            </a:stretch>
          </a:blipFill>
        </p:spPr>
      </p:sp>
      <p:sp>
        <p:nvSpPr>
          <p:cNvPr id="17" name="Freeform 17"/>
          <p:cNvSpPr/>
          <p:nvPr/>
        </p:nvSpPr>
        <p:spPr>
          <a:xfrm>
            <a:off x="6790130" y="4413908"/>
            <a:ext cx="3469511" cy="1223276"/>
          </a:xfrm>
          <a:custGeom>
            <a:avLst/>
            <a:gdLst/>
            <a:ahLst/>
            <a:cxnLst/>
            <a:rect l="l" t="t" r="r" b="b"/>
            <a:pathLst>
              <a:path w="3469511" h="1223276">
                <a:moveTo>
                  <a:pt x="0" y="0"/>
                </a:moveTo>
                <a:lnTo>
                  <a:pt x="3469510" y="0"/>
                </a:lnTo>
                <a:lnTo>
                  <a:pt x="3469510" y="1223275"/>
                </a:lnTo>
                <a:lnTo>
                  <a:pt x="0" y="1223275"/>
                </a:lnTo>
                <a:lnTo>
                  <a:pt x="0" y="0"/>
                </a:lnTo>
                <a:close/>
              </a:path>
            </a:pathLst>
          </a:custGeom>
          <a:blipFill>
            <a:blip r:embed="rId20"/>
            <a:stretch>
              <a:fillRect t="-40189" r="-6683" b="-38841"/>
            </a:stretch>
          </a:blipFill>
        </p:spPr>
      </p:sp>
      <p:sp>
        <p:nvSpPr>
          <p:cNvPr id="18" name="Freeform 18"/>
          <p:cNvSpPr/>
          <p:nvPr/>
        </p:nvSpPr>
        <p:spPr>
          <a:xfrm>
            <a:off x="11119752" y="6094074"/>
            <a:ext cx="1307516" cy="1464418"/>
          </a:xfrm>
          <a:custGeom>
            <a:avLst/>
            <a:gdLst/>
            <a:ahLst/>
            <a:cxnLst/>
            <a:rect l="l" t="t" r="r" b="b"/>
            <a:pathLst>
              <a:path w="1307516" h="1464418">
                <a:moveTo>
                  <a:pt x="0" y="0"/>
                </a:moveTo>
                <a:lnTo>
                  <a:pt x="1307516" y="0"/>
                </a:lnTo>
                <a:lnTo>
                  <a:pt x="1307516" y="1464419"/>
                </a:lnTo>
                <a:lnTo>
                  <a:pt x="0" y="1464419"/>
                </a:lnTo>
                <a:lnTo>
                  <a:pt x="0" y="0"/>
                </a:lnTo>
                <a:close/>
              </a:path>
            </a:pathLst>
          </a:custGeom>
          <a:blipFill>
            <a:blip r:embed="rId21"/>
            <a:stretch>
              <a:fillRect/>
            </a:stretch>
          </a:blipFill>
        </p:spPr>
      </p:sp>
      <p:sp>
        <p:nvSpPr>
          <p:cNvPr id="19" name="Freeform 19"/>
          <p:cNvSpPr/>
          <p:nvPr/>
        </p:nvSpPr>
        <p:spPr>
          <a:xfrm>
            <a:off x="7051846" y="1865846"/>
            <a:ext cx="2946077" cy="987808"/>
          </a:xfrm>
          <a:custGeom>
            <a:avLst/>
            <a:gdLst/>
            <a:ahLst/>
            <a:cxnLst/>
            <a:rect l="l" t="t" r="r" b="b"/>
            <a:pathLst>
              <a:path w="2946077" h="987808">
                <a:moveTo>
                  <a:pt x="0" y="0"/>
                </a:moveTo>
                <a:lnTo>
                  <a:pt x="2946078" y="0"/>
                </a:lnTo>
                <a:lnTo>
                  <a:pt x="2946078" y="987807"/>
                </a:lnTo>
                <a:lnTo>
                  <a:pt x="0" y="987807"/>
                </a:lnTo>
                <a:lnTo>
                  <a:pt x="0" y="0"/>
                </a:lnTo>
                <a:close/>
              </a:path>
            </a:pathLst>
          </a:custGeom>
          <a:blipFill>
            <a:blip r:embed="rId22"/>
            <a:stretch>
              <a:fillRect b="-13332"/>
            </a:stretch>
          </a:blipFill>
        </p:spPr>
      </p:sp>
      <p:sp>
        <p:nvSpPr>
          <p:cNvPr id="20" name="Freeform 20"/>
          <p:cNvSpPr/>
          <p:nvPr/>
        </p:nvSpPr>
        <p:spPr>
          <a:xfrm>
            <a:off x="6588737" y="665673"/>
            <a:ext cx="3872295" cy="957513"/>
          </a:xfrm>
          <a:custGeom>
            <a:avLst/>
            <a:gdLst/>
            <a:ahLst/>
            <a:cxnLst/>
            <a:rect l="l" t="t" r="r" b="b"/>
            <a:pathLst>
              <a:path w="3872295" h="957513">
                <a:moveTo>
                  <a:pt x="0" y="0"/>
                </a:moveTo>
                <a:lnTo>
                  <a:pt x="3872295" y="0"/>
                </a:lnTo>
                <a:lnTo>
                  <a:pt x="3872295" y="957513"/>
                </a:lnTo>
                <a:lnTo>
                  <a:pt x="0" y="957513"/>
                </a:lnTo>
                <a:lnTo>
                  <a:pt x="0" y="0"/>
                </a:lnTo>
                <a:close/>
              </a:path>
            </a:pathLst>
          </a:custGeom>
          <a:blipFill>
            <a:blip r:embed="rId23"/>
            <a:stretch>
              <a:fillRect/>
            </a:stretch>
          </a:blipFill>
        </p:spPr>
      </p:sp>
      <p:sp>
        <p:nvSpPr>
          <p:cNvPr id="21" name="Freeform 21"/>
          <p:cNvSpPr/>
          <p:nvPr/>
        </p:nvSpPr>
        <p:spPr>
          <a:xfrm>
            <a:off x="10323673" y="1893952"/>
            <a:ext cx="2668918" cy="806495"/>
          </a:xfrm>
          <a:custGeom>
            <a:avLst/>
            <a:gdLst/>
            <a:ahLst/>
            <a:cxnLst/>
            <a:rect l="l" t="t" r="r" b="b"/>
            <a:pathLst>
              <a:path w="2668918" h="806495">
                <a:moveTo>
                  <a:pt x="0" y="0"/>
                </a:moveTo>
                <a:lnTo>
                  <a:pt x="2668918" y="0"/>
                </a:lnTo>
                <a:lnTo>
                  <a:pt x="2668918" y="806496"/>
                </a:lnTo>
                <a:lnTo>
                  <a:pt x="0" y="806496"/>
                </a:lnTo>
                <a:lnTo>
                  <a:pt x="0" y="0"/>
                </a:lnTo>
                <a:close/>
              </a:path>
            </a:pathLst>
          </a:custGeom>
          <a:blipFill>
            <a:blip r:embed="rId24"/>
            <a:stretch>
              <a:fillRect/>
            </a:stretch>
          </a:blipFill>
        </p:spPr>
      </p:sp>
      <p:sp>
        <p:nvSpPr>
          <p:cNvPr id="22" name="Freeform 22"/>
          <p:cNvSpPr/>
          <p:nvPr/>
        </p:nvSpPr>
        <p:spPr>
          <a:xfrm>
            <a:off x="6706571" y="5879843"/>
            <a:ext cx="3636628" cy="740795"/>
          </a:xfrm>
          <a:custGeom>
            <a:avLst/>
            <a:gdLst/>
            <a:ahLst/>
            <a:cxnLst/>
            <a:rect l="l" t="t" r="r" b="b"/>
            <a:pathLst>
              <a:path w="3636628" h="740795">
                <a:moveTo>
                  <a:pt x="0" y="0"/>
                </a:moveTo>
                <a:lnTo>
                  <a:pt x="3636628" y="0"/>
                </a:lnTo>
                <a:lnTo>
                  <a:pt x="3636628" y="740794"/>
                </a:lnTo>
                <a:lnTo>
                  <a:pt x="0" y="740794"/>
                </a:lnTo>
                <a:lnTo>
                  <a:pt x="0" y="0"/>
                </a:lnTo>
                <a:close/>
              </a:path>
            </a:pathLst>
          </a:custGeom>
          <a:blipFill>
            <a:blip r:embed="rId25"/>
            <a:stretch>
              <a:fillRect/>
            </a:stretch>
          </a:blipFill>
        </p:spPr>
      </p:sp>
      <p:sp>
        <p:nvSpPr>
          <p:cNvPr id="23" name="Freeform 23"/>
          <p:cNvSpPr/>
          <p:nvPr/>
        </p:nvSpPr>
        <p:spPr>
          <a:xfrm>
            <a:off x="4023683" y="7887108"/>
            <a:ext cx="1760593" cy="1509080"/>
          </a:xfrm>
          <a:custGeom>
            <a:avLst/>
            <a:gdLst/>
            <a:ahLst/>
            <a:cxnLst/>
            <a:rect l="l" t="t" r="r" b="b"/>
            <a:pathLst>
              <a:path w="1760593" h="1509080">
                <a:moveTo>
                  <a:pt x="0" y="0"/>
                </a:moveTo>
                <a:lnTo>
                  <a:pt x="1760593" y="0"/>
                </a:lnTo>
                <a:lnTo>
                  <a:pt x="1760593" y="1509080"/>
                </a:lnTo>
                <a:lnTo>
                  <a:pt x="0" y="1509080"/>
                </a:lnTo>
                <a:lnTo>
                  <a:pt x="0" y="0"/>
                </a:lnTo>
                <a:close/>
              </a:path>
            </a:pathLst>
          </a:custGeom>
          <a:blipFill>
            <a:blip r:embed="rId26"/>
            <a:stretch>
              <a:fillRect/>
            </a:stretch>
          </a:blipFill>
        </p:spPr>
      </p:sp>
      <p:sp>
        <p:nvSpPr>
          <p:cNvPr id="24" name="Freeform 24"/>
          <p:cNvSpPr/>
          <p:nvPr/>
        </p:nvSpPr>
        <p:spPr>
          <a:xfrm>
            <a:off x="13234755" y="7267120"/>
            <a:ext cx="2722486" cy="1167266"/>
          </a:xfrm>
          <a:custGeom>
            <a:avLst/>
            <a:gdLst/>
            <a:ahLst/>
            <a:cxnLst/>
            <a:rect l="l" t="t" r="r" b="b"/>
            <a:pathLst>
              <a:path w="2722486" h="1167266">
                <a:moveTo>
                  <a:pt x="0" y="0"/>
                </a:moveTo>
                <a:lnTo>
                  <a:pt x="2722486" y="0"/>
                </a:lnTo>
                <a:lnTo>
                  <a:pt x="2722486" y="1167266"/>
                </a:lnTo>
                <a:lnTo>
                  <a:pt x="0" y="1167266"/>
                </a:lnTo>
                <a:lnTo>
                  <a:pt x="0" y="0"/>
                </a:lnTo>
                <a:close/>
              </a:path>
            </a:pathLst>
          </a:custGeom>
          <a:blipFill>
            <a:blip r:embed="rId27"/>
            <a:stretch>
              <a:fillRect/>
            </a:stretch>
          </a:blipFill>
        </p:spPr>
      </p:sp>
      <p:sp>
        <p:nvSpPr>
          <p:cNvPr id="25" name="Freeform 25"/>
          <p:cNvSpPr/>
          <p:nvPr/>
        </p:nvSpPr>
        <p:spPr>
          <a:xfrm>
            <a:off x="13564727" y="3777355"/>
            <a:ext cx="2062541" cy="1518920"/>
          </a:xfrm>
          <a:custGeom>
            <a:avLst/>
            <a:gdLst/>
            <a:ahLst/>
            <a:cxnLst/>
            <a:rect l="l" t="t" r="r" b="b"/>
            <a:pathLst>
              <a:path w="2062541" h="1518920">
                <a:moveTo>
                  <a:pt x="0" y="0"/>
                </a:moveTo>
                <a:lnTo>
                  <a:pt x="2062542" y="0"/>
                </a:lnTo>
                <a:lnTo>
                  <a:pt x="2062542" y="1518920"/>
                </a:lnTo>
                <a:lnTo>
                  <a:pt x="0" y="1518920"/>
                </a:lnTo>
                <a:lnTo>
                  <a:pt x="0" y="0"/>
                </a:lnTo>
                <a:close/>
              </a:path>
            </a:pathLst>
          </a:custGeom>
          <a:blipFill>
            <a:blip r:embed="rId28"/>
            <a:stretch>
              <a:fillRect t="-11319" b="-24470"/>
            </a:stretch>
          </a:blipFill>
        </p:spPr>
      </p:sp>
      <p:sp>
        <p:nvSpPr>
          <p:cNvPr id="26" name="Freeform 26"/>
          <p:cNvSpPr/>
          <p:nvPr/>
        </p:nvSpPr>
        <p:spPr>
          <a:xfrm>
            <a:off x="13097594" y="297873"/>
            <a:ext cx="2727188" cy="1356630"/>
          </a:xfrm>
          <a:custGeom>
            <a:avLst/>
            <a:gdLst/>
            <a:ahLst/>
            <a:cxnLst/>
            <a:rect l="l" t="t" r="r" b="b"/>
            <a:pathLst>
              <a:path w="2727188" h="1356630">
                <a:moveTo>
                  <a:pt x="0" y="0"/>
                </a:moveTo>
                <a:lnTo>
                  <a:pt x="2727187" y="0"/>
                </a:lnTo>
                <a:lnTo>
                  <a:pt x="2727187" y="1356630"/>
                </a:lnTo>
                <a:lnTo>
                  <a:pt x="0" y="1356630"/>
                </a:lnTo>
                <a:lnTo>
                  <a:pt x="0" y="0"/>
                </a:lnTo>
                <a:close/>
              </a:path>
            </a:pathLst>
          </a:custGeom>
          <a:blipFill>
            <a:blip r:embed="rId29"/>
            <a:stretch>
              <a:fillRect l="-70592" t="-136904" r="-70592" b="-137841"/>
            </a:stretch>
          </a:blipFill>
        </p:spPr>
      </p:sp>
      <p:sp>
        <p:nvSpPr>
          <p:cNvPr id="27" name="Freeform 27"/>
          <p:cNvSpPr/>
          <p:nvPr/>
        </p:nvSpPr>
        <p:spPr>
          <a:xfrm>
            <a:off x="13799948" y="1813979"/>
            <a:ext cx="1505995" cy="1880932"/>
          </a:xfrm>
          <a:custGeom>
            <a:avLst/>
            <a:gdLst/>
            <a:ahLst/>
            <a:cxnLst/>
            <a:rect l="l" t="t" r="r" b="b"/>
            <a:pathLst>
              <a:path w="1505995" h="1880932">
                <a:moveTo>
                  <a:pt x="0" y="0"/>
                </a:moveTo>
                <a:lnTo>
                  <a:pt x="1505995" y="0"/>
                </a:lnTo>
                <a:lnTo>
                  <a:pt x="1505995" y="1880932"/>
                </a:lnTo>
                <a:lnTo>
                  <a:pt x="0" y="1880932"/>
                </a:lnTo>
                <a:lnTo>
                  <a:pt x="0" y="0"/>
                </a:lnTo>
                <a:close/>
              </a:path>
            </a:pathLst>
          </a:custGeom>
          <a:blipFill>
            <a:blip r:embed="rId30"/>
            <a:stretch>
              <a:fillRect/>
            </a:stretch>
          </a:blipFill>
        </p:spPr>
      </p:sp>
      <p:sp>
        <p:nvSpPr>
          <p:cNvPr id="28" name="Freeform 28"/>
          <p:cNvSpPr/>
          <p:nvPr/>
        </p:nvSpPr>
        <p:spPr>
          <a:xfrm>
            <a:off x="13799948" y="5548159"/>
            <a:ext cx="1592100" cy="1371907"/>
          </a:xfrm>
          <a:custGeom>
            <a:avLst/>
            <a:gdLst/>
            <a:ahLst/>
            <a:cxnLst/>
            <a:rect l="l" t="t" r="r" b="b"/>
            <a:pathLst>
              <a:path w="1592100" h="1371907">
                <a:moveTo>
                  <a:pt x="0" y="0"/>
                </a:moveTo>
                <a:lnTo>
                  <a:pt x="1592100" y="0"/>
                </a:lnTo>
                <a:lnTo>
                  <a:pt x="1592100" y="1371907"/>
                </a:lnTo>
                <a:lnTo>
                  <a:pt x="0" y="1371907"/>
                </a:lnTo>
                <a:lnTo>
                  <a:pt x="0" y="0"/>
                </a:lnTo>
                <a:close/>
              </a:path>
            </a:pathLst>
          </a:custGeom>
          <a:blipFill>
            <a:blip r:embed="rId31"/>
            <a:stretch>
              <a:fillRect t="-16050"/>
            </a:stretch>
          </a:blipFill>
        </p:spPr>
      </p:sp>
      <p:sp>
        <p:nvSpPr>
          <p:cNvPr id="29" name="Freeform 29"/>
          <p:cNvSpPr/>
          <p:nvPr/>
        </p:nvSpPr>
        <p:spPr>
          <a:xfrm>
            <a:off x="13355714" y="8802544"/>
            <a:ext cx="2722486" cy="938501"/>
          </a:xfrm>
          <a:custGeom>
            <a:avLst/>
            <a:gdLst/>
            <a:ahLst/>
            <a:cxnLst/>
            <a:rect l="l" t="t" r="r" b="b"/>
            <a:pathLst>
              <a:path w="2722486" h="938501">
                <a:moveTo>
                  <a:pt x="0" y="0"/>
                </a:moveTo>
                <a:lnTo>
                  <a:pt x="2722486" y="0"/>
                </a:lnTo>
                <a:lnTo>
                  <a:pt x="2722486" y="938501"/>
                </a:lnTo>
                <a:lnTo>
                  <a:pt x="0" y="938501"/>
                </a:lnTo>
                <a:lnTo>
                  <a:pt x="0" y="0"/>
                </a:lnTo>
                <a:close/>
              </a:path>
            </a:pathLst>
          </a:custGeom>
          <a:blipFill>
            <a:blip r:embed="rId32"/>
            <a:stretch>
              <a:fillRect l="-1708" r="-1708"/>
            </a:stretch>
          </a:blipFill>
        </p:spPr>
      </p:sp>
      <p:sp>
        <p:nvSpPr>
          <p:cNvPr id="30" name="Freeform 30"/>
          <p:cNvSpPr/>
          <p:nvPr/>
        </p:nvSpPr>
        <p:spPr>
          <a:xfrm>
            <a:off x="10449427" y="4806252"/>
            <a:ext cx="2648167" cy="1072770"/>
          </a:xfrm>
          <a:custGeom>
            <a:avLst/>
            <a:gdLst/>
            <a:ahLst/>
            <a:cxnLst/>
            <a:rect l="l" t="t" r="r" b="b"/>
            <a:pathLst>
              <a:path w="2648167" h="1072770">
                <a:moveTo>
                  <a:pt x="0" y="0"/>
                </a:moveTo>
                <a:lnTo>
                  <a:pt x="2648167" y="0"/>
                </a:lnTo>
                <a:lnTo>
                  <a:pt x="2648167" y="1072770"/>
                </a:lnTo>
                <a:lnTo>
                  <a:pt x="0" y="1072770"/>
                </a:lnTo>
                <a:lnTo>
                  <a:pt x="0" y="0"/>
                </a:lnTo>
                <a:close/>
              </a:path>
            </a:pathLst>
          </a:custGeom>
          <a:blipFill>
            <a:blip r:embed="rId33"/>
            <a:stretch>
              <a:fillRect/>
            </a:stretch>
          </a:blipFill>
        </p:spPr>
      </p:sp>
      <p:sp>
        <p:nvSpPr>
          <p:cNvPr id="31" name="Freeform 31"/>
          <p:cNvSpPr/>
          <p:nvPr/>
        </p:nvSpPr>
        <p:spPr>
          <a:xfrm>
            <a:off x="10323673" y="7783823"/>
            <a:ext cx="3032041" cy="941882"/>
          </a:xfrm>
          <a:custGeom>
            <a:avLst/>
            <a:gdLst/>
            <a:ahLst/>
            <a:cxnLst/>
            <a:rect l="l" t="t" r="r" b="b"/>
            <a:pathLst>
              <a:path w="3032041" h="941882">
                <a:moveTo>
                  <a:pt x="0" y="0"/>
                </a:moveTo>
                <a:lnTo>
                  <a:pt x="3032041" y="0"/>
                </a:lnTo>
                <a:lnTo>
                  <a:pt x="3032041" y="941882"/>
                </a:lnTo>
                <a:lnTo>
                  <a:pt x="0" y="941882"/>
                </a:lnTo>
                <a:lnTo>
                  <a:pt x="0" y="0"/>
                </a:lnTo>
                <a:close/>
              </a:path>
            </a:pathLst>
          </a:custGeom>
          <a:blipFill>
            <a:blip r:embed="rId34"/>
            <a:stretch>
              <a:fillRect t="-87579" b="-134333"/>
            </a:stretch>
          </a:blipFill>
        </p:spPr>
      </p:sp>
      <p:sp>
        <p:nvSpPr>
          <p:cNvPr id="32" name="TextBox 32"/>
          <p:cNvSpPr txBox="1"/>
          <p:nvPr/>
        </p:nvSpPr>
        <p:spPr>
          <a:xfrm rot="5400000">
            <a:off x="-6995421" y="3451098"/>
            <a:ext cx="16046312" cy="3384804"/>
          </a:xfrm>
          <a:prstGeom prst="rect">
            <a:avLst/>
          </a:prstGeom>
        </p:spPr>
        <p:txBody>
          <a:bodyPr lIns="0" tIns="0" rIns="0" bIns="0" rtlCol="0" anchor="t">
            <a:spAutoFit/>
          </a:bodyPr>
          <a:lstStyle/>
          <a:p>
            <a:pPr algn="ctr">
              <a:lnSpc>
                <a:spcPts val="27635"/>
              </a:lnSpc>
            </a:pPr>
            <a:r>
              <a:rPr lang="en-US" sz="19739">
                <a:solidFill>
                  <a:srgbClr val="005191"/>
                </a:solidFill>
                <a:latin typeface="League Gothic"/>
              </a:rPr>
              <a:t>PARTNERS</a:t>
            </a:r>
          </a:p>
        </p:txBody>
      </p:sp>
      <p:sp>
        <p:nvSpPr>
          <p:cNvPr id="33" name="Freeform 33"/>
          <p:cNvSpPr/>
          <p:nvPr/>
        </p:nvSpPr>
        <p:spPr>
          <a:xfrm>
            <a:off x="16879780" y="0"/>
            <a:ext cx="1408220" cy="1408220"/>
          </a:xfrm>
          <a:custGeom>
            <a:avLst/>
            <a:gdLst/>
            <a:ahLst/>
            <a:cxnLst/>
            <a:rect l="l" t="t" r="r" b="b"/>
            <a:pathLst>
              <a:path w="1408220" h="1408220">
                <a:moveTo>
                  <a:pt x="0" y="0"/>
                </a:moveTo>
                <a:lnTo>
                  <a:pt x="1408220" y="0"/>
                </a:lnTo>
                <a:lnTo>
                  <a:pt x="1408220" y="1408220"/>
                </a:lnTo>
                <a:lnTo>
                  <a:pt x="0" y="1408220"/>
                </a:lnTo>
                <a:lnTo>
                  <a:pt x="0" y="0"/>
                </a:lnTo>
                <a:close/>
              </a:path>
            </a:pathLst>
          </a:custGeom>
          <a:blipFill>
            <a:blip r:embed="rId35"/>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A8C6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286000" y="0"/>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739592" y="7185886"/>
            <a:ext cx="4681017" cy="4144828"/>
          </a:xfrm>
          <a:custGeom>
            <a:avLst/>
            <a:gdLst/>
            <a:ahLst/>
            <a:cxnLst/>
            <a:rect l="l" t="t" r="r" b="b"/>
            <a:pathLst>
              <a:path w="4681017" h="4144828">
                <a:moveTo>
                  <a:pt x="0" y="0"/>
                </a:moveTo>
                <a:lnTo>
                  <a:pt x="4681017" y="0"/>
                </a:lnTo>
                <a:lnTo>
                  <a:pt x="4681017" y="4144828"/>
                </a:lnTo>
                <a:lnTo>
                  <a:pt x="0" y="4144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5050" y="-552974"/>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1414181" y="8522343"/>
            <a:ext cx="6142481" cy="5003330"/>
          </a:xfrm>
          <a:custGeom>
            <a:avLst/>
            <a:gdLst/>
            <a:ahLst/>
            <a:cxnLst/>
            <a:rect l="l" t="t" r="r" b="b"/>
            <a:pathLst>
              <a:path w="6142481" h="5003330">
                <a:moveTo>
                  <a:pt x="6142480" y="0"/>
                </a:moveTo>
                <a:lnTo>
                  <a:pt x="0" y="0"/>
                </a:lnTo>
                <a:lnTo>
                  <a:pt x="0" y="5003330"/>
                </a:lnTo>
                <a:lnTo>
                  <a:pt x="6142480" y="5003330"/>
                </a:lnTo>
                <a:lnTo>
                  <a:pt x="614248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340148"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172455" y="4256746"/>
            <a:ext cx="11943090" cy="2131278"/>
          </a:xfrm>
          <a:prstGeom prst="rect">
            <a:avLst/>
          </a:prstGeom>
        </p:spPr>
        <p:txBody>
          <a:bodyPr lIns="0" tIns="0" rIns="0" bIns="0" rtlCol="0" anchor="t">
            <a:spAutoFit/>
          </a:bodyPr>
          <a:lstStyle/>
          <a:p>
            <a:pPr algn="ctr">
              <a:lnSpc>
                <a:spcPts val="8277"/>
              </a:lnSpc>
            </a:pPr>
            <a:r>
              <a:rPr lang="en-US" sz="7594">
                <a:solidFill>
                  <a:srgbClr val="000000"/>
                </a:solidFill>
                <a:latin typeface="Roboto Bold"/>
              </a:rPr>
              <a:t>67% of adults improved their financial standing</a:t>
            </a:r>
          </a:p>
        </p:txBody>
      </p:sp>
      <p:sp>
        <p:nvSpPr>
          <p:cNvPr id="9" name="TextBox 9"/>
          <p:cNvSpPr txBox="1"/>
          <p:nvPr/>
        </p:nvSpPr>
        <p:spPr>
          <a:xfrm>
            <a:off x="4207899" y="7215186"/>
            <a:ext cx="9872202" cy="1477567"/>
          </a:xfrm>
          <a:prstGeom prst="rect">
            <a:avLst/>
          </a:prstGeom>
        </p:spPr>
        <p:txBody>
          <a:bodyPr lIns="0" tIns="0" rIns="0" bIns="0" rtlCol="0" anchor="t">
            <a:spAutoFit/>
          </a:bodyPr>
          <a:lstStyle/>
          <a:p>
            <a:pPr algn="ctr">
              <a:lnSpc>
                <a:spcPts val="3937"/>
              </a:lnSpc>
              <a:spcBef>
                <a:spcPct val="0"/>
              </a:spcBef>
            </a:pPr>
            <a:r>
              <a:rPr lang="en-US" sz="2812">
                <a:solidFill>
                  <a:srgbClr val="000000"/>
                </a:solidFill>
                <a:latin typeface="Roboto Bold"/>
              </a:rPr>
              <a:t>Catholic Charities, Consumer Credit Counseling, Family Connections, Family Resource Center, Lakeshore CAP, Sheboygan County Interfaith Organization, Salvation Army</a:t>
            </a:r>
          </a:p>
        </p:txBody>
      </p:sp>
      <p:grpSp>
        <p:nvGrpSpPr>
          <p:cNvPr id="10" name="Group 10"/>
          <p:cNvGrpSpPr/>
          <p:nvPr/>
        </p:nvGrpSpPr>
        <p:grpSpPr>
          <a:xfrm>
            <a:off x="5393015" y="1186484"/>
            <a:ext cx="8172782" cy="2232062"/>
            <a:chOff x="0" y="0"/>
            <a:chExt cx="10897043" cy="2976083"/>
          </a:xfrm>
        </p:grpSpPr>
        <p:sp>
          <p:nvSpPr>
            <p:cNvPr id="11" name="Freeform 11"/>
            <p:cNvSpPr/>
            <p:nvPr/>
          </p:nvSpPr>
          <p:spPr>
            <a:xfrm>
              <a:off x="0" y="0"/>
              <a:ext cx="10897043" cy="2976083"/>
            </a:xfrm>
            <a:custGeom>
              <a:avLst/>
              <a:gdLst/>
              <a:ahLst/>
              <a:cxnLst/>
              <a:rect l="l" t="t" r="r" b="b"/>
              <a:pathLst>
                <a:path w="10897043" h="2976083">
                  <a:moveTo>
                    <a:pt x="0" y="0"/>
                  </a:moveTo>
                  <a:lnTo>
                    <a:pt x="10897043" y="0"/>
                  </a:lnTo>
                  <a:lnTo>
                    <a:pt x="10897043" y="2976083"/>
                  </a:lnTo>
                  <a:lnTo>
                    <a:pt x="0" y="2976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4536379" y="161687"/>
              <a:ext cx="3677483" cy="2317496"/>
            </a:xfrm>
            <a:prstGeom prst="rect">
              <a:avLst/>
            </a:prstGeom>
          </p:spPr>
          <p:txBody>
            <a:bodyPr lIns="0" tIns="0" rIns="0" bIns="0" rtlCol="0" anchor="t">
              <a:spAutoFit/>
            </a:bodyPr>
            <a:lstStyle/>
            <a:p>
              <a:pPr algn="ctr">
                <a:lnSpc>
                  <a:spcPts val="14757"/>
                </a:lnSpc>
              </a:pPr>
              <a:r>
                <a:rPr lang="en-US" sz="10541">
                  <a:solidFill>
                    <a:srgbClr val="FFFFFF"/>
                  </a:solidFill>
                  <a:latin typeface="League Gothic"/>
                </a:rPr>
                <a:t>IMPACT</a:t>
              </a:r>
            </a:p>
          </p:txBody>
        </p:sp>
        <p:sp>
          <p:nvSpPr>
            <p:cNvPr id="13" name="Freeform 13"/>
            <p:cNvSpPr/>
            <p:nvPr/>
          </p:nvSpPr>
          <p:spPr>
            <a:xfrm>
              <a:off x="1852440" y="643193"/>
              <a:ext cx="2204327" cy="1081108"/>
            </a:xfrm>
            <a:custGeom>
              <a:avLst/>
              <a:gdLst/>
              <a:ahLst/>
              <a:cxnLst/>
              <a:rect l="l" t="t" r="r" b="b"/>
              <a:pathLst>
                <a:path w="2204327" h="1081108">
                  <a:moveTo>
                    <a:pt x="0" y="0"/>
                  </a:moveTo>
                  <a:lnTo>
                    <a:pt x="2204327" y="0"/>
                  </a:lnTo>
                  <a:lnTo>
                    <a:pt x="2204327" y="1081108"/>
                  </a:lnTo>
                  <a:lnTo>
                    <a:pt x="0" y="1081108"/>
                  </a:lnTo>
                  <a:lnTo>
                    <a:pt x="0" y="0"/>
                  </a:lnTo>
                  <a:close/>
                </a:path>
              </a:pathLst>
            </a:custGeom>
            <a:blipFill>
              <a:blip r:embed="rId16"/>
              <a:stretch>
                <a:fillRect l="-185697"/>
              </a:stretch>
            </a:blipFill>
          </p:spPr>
        </p:sp>
        <p:sp>
          <p:nvSpPr>
            <p:cNvPr id="14" name="Freeform 14"/>
            <p:cNvSpPr/>
            <p:nvPr/>
          </p:nvSpPr>
          <p:spPr>
            <a:xfrm>
              <a:off x="1947290" y="1526902"/>
              <a:ext cx="2303339" cy="837520"/>
            </a:xfrm>
            <a:custGeom>
              <a:avLst/>
              <a:gdLst/>
              <a:ahLst/>
              <a:cxnLst/>
              <a:rect l="l" t="t" r="r" b="b"/>
              <a:pathLst>
                <a:path w="2303339" h="837520">
                  <a:moveTo>
                    <a:pt x="0" y="0"/>
                  </a:moveTo>
                  <a:lnTo>
                    <a:pt x="2303339" y="0"/>
                  </a:lnTo>
                  <a:lnTo>
                    <a:pt x="2303339" y="837520"/>
                  </a:lnTo>
                  <a:lnTo>
                    <a:pt x="0" y="837520"/>
                  </a:lnTo>
                  <a:lnTo>
                    <a:pt x="0" y="0"/>
                  </a:lnTo>
                  <a:close/>
                </a:path>
              </a:pathLst>
            </a:custGeom>
            <a:blipFill>
              <a:blip r:embed="rId16"/>
              <a:stretch>
                <a:fillRect r="-111812"/>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A8C6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2101328" y="-601881"/>
            <a:ext cx="4681017" cy="4144828"/>
          </a:xfrm>
          <a:custGeom>
            <a:avLst/>
            <a:gdLst/>
            <a:ahLst/>
            <a:cxnLst/>
            <a:rect l="l" t="t" r="r" b="b"/>
            <a:pathLst>
              <a:path w="4681017" h="4144828">
                <a:moveTo>
                  <a:pt x="4681017" y="4144828"/>
                </a:moveTo>
                <a:lnTo>
                  <a:pt x="0" y="4144828"/>
                </a:lnTo>
                <a:lnTo>
                  <a:pt x="0" y="0"/>
                </a:lnTo>
                <a:lnTo>
                  <a:pt x="4681017" y="0"/>
                </a:lnTo>
                <a:lnTo>
                  <a:pt x="4681017" y="4144828"/>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553412" y="7402300"/>
            <a:ext cx="4681017" cy="4144828"/>
          </a:xfrm>
          <a:custGeom>
            <a:avLst/>
            <a:gdLst/>
            <a:ahLst/>
            <a:cxnLst/>
            <a:rect l="l" t="t" r="r" b="b"/>
            <a:pathLst>
              <a:path w="4681017" h="4144828">
                <a:moveTo>
                  <a:pt x="0" y="0"/>
                </a:moveTo>
                <a:lnTo>
                  <a:pt x="4681016" y="0"/>
                </a:lnTo>
                <a:lnTo>
                  <a:pt x="4681016" y="4144827"/>
                </a:lnTo>
                <a:lnTo>
                  <a:pt x="0" y="41448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10057">
            <a:off x="-13884" y="-1265920"/>
            <a:ext cx="5634111" cy="4589240"/>
          </a:xfrm>
          <a:custGeom>
            <a:avLst/>
            <a:gdLst/>
            <a:ahLst/>
            <a:cxnLst/>
            <a:rect l="l" t="t" r="r" b="b"/>
            <a:pathLst>
              <a:path w="5634111" h="4589240">
                <a:moveTo>
                  <a:pt x="0" y="0"/>
                </a:moveTo>
                <a:lnTo>
                  <a:pt x="5634111" y="0"/>
                </a:lnTo>
                <a:lnTo>
                  <a:pt x="5634111" y="4589240"/>
                </a:lnTo>
                <a:lnTo>
                  <a:pt x="0" y="45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074536" flipH="1">
            <a:off x="12061711" y="9045462"/>
            <a:ext cx="6142481" cy="5003330"/>
          </a:xfrm>
          <a:custGeom>
            <a:avLst/>
            <a:gdLst/>
            <a:ahLst/>
            <a:cxnLst/>
            <a:rect l="l" t="t" r="r" b="b"/>
            <a:pathLst>
              <a:path w="6142481" h="5003330">
                <a:moveTo>
                  <a:pt x="6142481" y="0"/>
                </a:moveTo>
                <a:lnTo>
                  <a:pt x="0" y="0"/>
                </a:lnTo>
                <a:lnTo>
                  <a:pt x="0" y="5003330"/>
                </a:lnTo>
                <a:lnTo>
                  <a:pt x="6142481" y="5003330"/>
                </a:lnTo>
                <a:lnTo>
                  <a:pt x="614248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45925" y="6719447"/>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0072790">
            <a:off x="13340148" y="-1463909"/>
            <a:ext cx="3585606" cy="5077705"/>
          </a:xfrm>
          <a:custGeom>
            <a:avLst/>
            <a:gdLst/>
            <a:ahLst/>
            <a:cxnLst/>
            <a:rect l="l" t="t" r="r" b="b"/>
            <a:pathLst>
              <a:path w="3585606" h="5077705">
                <a:moveTo>
                  <a:pt x="0" y="0"/>
                </a:moveTo>
                <a:lnTo>
                  <a:pt x="3585606" y="0"/>
                </a:lnTo>
                <a:lnTo>
                  <a:pt x="3585606" y="5077706"/>
                </a:lnTo>
                <a:lnTo>
                  <a:pt x="0" y="507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3298579" y="4090780"/>
            <a:ext cx="11690841" cy="1948278"/>
          </a:xfrm>
          <a:prstGeom prst="rect">
            <a:avLst/>
          </a:prstGeom>
        </p:spPr>
        <p:txBody>
          <a:bodyPr lIns="0" tIns="0" rIns="0" bIns="0" rtlCol="0" anchor="t">
            <a:spAutoFit/>
          </a:bodyPr>
          <a:lstStyle/>
          <a:p>
            <a:pPr algn="ctr">
              <a:lnSpc>
                <a:spcPts val="7557"/>
              </a:lnSpc>
            </a:pPr>
            <a:r>
              <a:rPr lang="en-US" sz="6933">
                <a:solidFill>
                  <a:srgbClr val="000000"/>
                </a:solidFill>
                <a:latin typeface="Roboto Bold"/>
              </a:rPr>
              <a:t>57% of adults improved their overall health and wellness</a:t>
            </a:r>
          </a:p>
        </p:txBody>
      </p:sp>
      <p:sp>
        <p:nvSpPr>
          <p:cNvPr id="9" name="TextBox 9"/>
          <p:cNvSpPr txBox="1"/>
          <p:nvPr/>
        </p:nvSpPr>
        <p:spPr>
          <a:xfrm>
            <a:off x="4058910" y="6828233"/>
            <a:ext cx="9872202" cy="2465786"/>
          </a:xfrm>
          <a:prstGeom prst="rect">
            <a:avLst/>
          </a:prstGeom>
        </p:spPr>
        <p:txBody>
          <a:bodyPr lIns="0" tIns="0" rIns="0" bIns="0" rtlCol="0" anchor="t">
            <a:spAutoFit/>
          </a:bodyPr>
          <a:lstStyle/>
          <a:p>
            <a:pPr algn="ctr">
              <a:lnSpc>
                <a:spcPts val="3937"/>
              </a:lnSpc>
              <a:spcBef>
                <a:spcPct val="0"/>
              </a:spcBef>
            </a:pPr>
            <a:r>
              <a:rPr lang="en-US" sz="2812">
                <a:solidFill>
                  <a:srgbClr val="000000"/>
                </a:solidFill>
                <a:latin typeface="Roboto Bold"/>
              </a:rPr>
              <a:t>Alzheimer’s Association Wisconsin Chapter, Catholic Charities, Family Resource Center, Meals on Wheels of Sheboygan County, Partners for Community Development, Safe Harbor of Sheboygan County, Sheboygan County Food Bank, Sheboygan County Interfaith Organization </a:t>
            </a:r>
          </a:p>
        </p:txBody>
      </p:sp>
      <p:sp>
        <p:nvSpPr>
          <p:cNvPr id="10" name="Freeform 10"/>
          <p:cNvSpPr/>
          <p:nvPr/>
        </p:nvSpPr>
        <p:spPr>
          <a:xfrm>
            <a:off x="5081487" y="702268"/>
            <a:ext cx="8172782" cy="2232062"/>
          </a:xfrm>
          <a:custGeom>
            <a:avLst/>
            <a:gdLst/>
            <a:ahLst/>
            <a:cxnLst/>
            <a:rect l="l" t="t" r="r" b="b"/>
            <a:pathLst>
              <a:path w="8172782" h="2232062">
                <a:moveTo>
                  <a:pt x="0" y="0"/>
                </a:moveTo>
                <a:lnTo>
                  <a:pt x="8172782" y="0"/>
                </a:lnTo>
                <a:lnTo>
                  <a:pt x="8172782" y="2232063"/>
                </a:lnTo>
                <a:lnTo>
                  <a:pt x="0" y="2232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1" name="Group 11"/>
          <p:cNvGrpSpPr/>
          <p:nvPr/>
        </p:nvGrpSpPr>
        <p:grpSpPr>
          <a:xfrm>
            <a:off x="6758467" y="868707"/>
            <a:ext cx="4771067" cy="1580959"/>
            <a:chOff x="0" y="0"/>
            <a:chExt cx="6361423" cy="2107946"/>
          </a:xfrm>
        </p:grpSpPr>
        <p:sp>
          <p:nvSpPr>
            <p:cNvPr id="12" name="TextBox 12"/>
            <p:cNvSpPr txBox="1"/>
            <p:nvPr/>
          </p:nvSpPr>
          <p:spPr>
            <a:xfrm>
              <a:off x="2683939" y="-209550"/>
              <a:ext cx="3677483" cy="2317496"/>
            </a:xfrm>
            <a:prstGeom prst="rect">
              <a:avLst/>
            </a:prstGeom>
          </p:spPr>
          <p:txBody>
            <a:bodyPr lIns="0" tIns="0" rIns="0" bIns="0" rtlCol="0" anchor="t">
              <a:spAutoFit/>
            </a:bodyPr>
            <a:lstStyle/>
            <a:p>
              <a:pPr algn="ctr">
                <a:lnSpc>
                  <a:spcPts val="14757"/>
                </a:lnSpc>
              </a:pPr>
              <a:r>
                <a:rPr lang="en-US" sz="10541">
                  <a:solidFill>
                    <a:srgbClr val="FFFFFF"/>
                  </a:solidFill>
                  <a:latin typeface="League Gothic"/>
                </a:rPr>
                <a:t>IMPACT</a:t>
              </a:r>
            </a:p>
          </p:txBody>
        </p:sp>
        <p:sp>
          <p:nvSpPr>
            <p:cNvPr id="13" name="Freeform 13"/>
            <p:cNvSpPr/>
            <p:nvPr/>
          </p:nvSpPr>
          <p:spPr>
            <a:xfrm>
              <a:off x="0" y="271956"/>
              <a:ext cx="2204327" cy="1081108"/>
            </a:xfrm>
            <a:custGeom>
              <a:avLst/>
              <a:gdLst/>
              <a:ahLst/>
              <a:cxnLst/>
              <a:rect l="l" t="t" r="r" b="b"/>
              <a:pathLst>
                <a:path w="2204327" h="1081108">
                  <a:moveTo>
                    <a:pt x="0" y="0"/>
                  </a:moveTo>
                  <a:lnTo>
                    <a:pt x="2204327" y="0"/>
                  </a:lnTo>
                  <a:lnTo>
                    <a:pt x="2204327" y="1081108"/>
                  </a:lnTo>
                  <a:lnTo>
                    <a:pt x="0" y="1081108"/>
                  </a:lnTo>
                  <a:lnTo>
                    <a:pt x="0" y="0"/>
                  </a:lnTo>
                  <a:close/>
                </a:path>
              </a:pathLst>
            </a:custGeom>
            <a:blipFill>
              <a:blip r:embed="rId16"/>
              <a:stretch>
                <a:fillRect l="-185697"/>
              </a:stretch>
            </a:blipFill>
          </p:spPr>
        </p:sp>
        <p:sp>
          <p:nvSpPr>
            <p:cNvPr id="14" name="Freeform 14"/>
            <p:cNvSpPr/>
            <p:nvPr/>
          </p:nvSpPr>
          <p:spPr>
            <a:xfrm>
              <a:off x="94850" y="1155665"/>
              <a:ext cx="2303339" cy="837520"/>
            </a:xfrm>
            <a:custGeom>
              <a:avLst/>
              <a:gdLst/>
              <a:ahLst/>
              <a:cxnLst/>
              <a:rect l="l" t="t" r="r" b="b"/>
              <a:pathLst>
                <a:path w="2303339" h="837520">
                  <a:moveTo>
                    <a:pt x="0" y="0"/>
                  </a:moveTo>
                  <a:lnTo>
                    <a:pt x="2303339" y="0"/>
                  </a:lnTo>
                  <a:lnTo>
                    <a:pt x="2303339" y="837520"/>
                  </a:lnTo>
                  <a:lnTo>
                    <a:pt x="0" y="837520"/>
                  </a:lnTo>
                  <a:lnTo>
                    <a:pt x="0" y="0"/>
                  </a:lnTo>
                  <a:close/>
                </a:path>
              </a:pathLst>
            </a:custGeom>
            <a:blipFill>
              <a:blip r:embed="rId16"/>
              <a:stretch>
                <a:fillRect r="-111812"/>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2311</Words>
  <Application>Microsoft Office PowerPoint</Application>
  <PresentationFormat>Custom</PresentationFormat>
  <Paragraphs>387</Paragraphs>
  <Slides>36</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Calibri</vt:lpstr>
      <vt:lpstr>Roboto</vt:lpstr>
      <vt:lpstr>League Gothic Bold</vt:lpstr>
      <vt:lpstr>Kaushan Script</vt:lpstr>
      <vt:lpstr>Roboto Bold</vt:lpstr>
      <vt:lpstr>Glacial Indifference</vt:lpstr>
      <vt:lpstr>Archivo Black</vt:lpstr>
      <vt:lpstr>HK Gothic</vt:lpstr>
      <vt:lpstr>Arial</vt:lpstr>
      <vt:lpstr>League Gothic Italics</vt:lpstr>
      <vt:lpstr>League Gothic</vt:lpstr>
      <vt:lpstr>Roboto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FOR SHARING VIA LINK: 2023-24 Campaign Presentation </dc:title>
  <cp:lastModifiedBy>Katelyn Piper</cp:lastModifiedBy>
  <cp:revision>2</cp:revision>
  <dcterms:created xsi:type="dcterms:W3CDTF">2006-08-16T00:00:00Z</dcterms:created>
  <dcterms:modified xsi:type="dcterms:W3CDTF">2023-10-03T19:15:33Z</dcterms:modified>
  <dc:identifier>DAFl1YzXd9s</dc:identifier>
</cp:coreProperties>
</file>